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147473554" r:id="rId5"/>
    <p:sldId id="2141412816" r:id="rId6"/>
    <p:sldId id="2147469010" r:id="rId7"/>
    <p:sldId id="2147468945" r:id="rId8"/>
    <p:sldId id="2147468892" r:id="rId9"/>
    <p:sldId id="2147469031" r:id="rId10"/>
    <p:sldId id="2147468959" r:id="rId11"/>
    <p:sldId id="2147473553" r:id="rId12"/>
    <p:sldId id="2147469112" r:id="rId13"/>
    <p:sldId id="2147469072" r:id="rId14"/>
    <p:sldId id="2147469113" r:id="rId15"/>
    <p:sldId id="2141412689" r:id="rId16"/>
    <p:sldId id="2147469021" r:id="rId17"/>
    <p:sldId id="2141412685" r:id="rId18"/>
    <p:sldId id="289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ader Slide" id="{CB94DC29-1755-4277-9673-1891E8DCAA43}">
          <p14:sldIdLst>
            <p14:sldId id="2147473554"/>
            <p14:sldId id="2141412816"/>
            <p14:sldId id="2147469010"/>
            <p14:sldId id="2147468945"/>
            <p14:sldId id="2147468892"/>
            <p14:sldId id="2147469031"/>
            <p14:sldId id="2147468959"/>
            <p14:sldId id="2147473553"/>
            <p14:sldId id="2147469112"/>
            <p14:sldId id="2147469072"/>
            <p14:sldId id="2147469113"/>
            <p14:sldId id="2141412689"/>
            <p14:sldId id="2147469021"/>
            <p14:sldId id="2141412685"/>
            <p14:sldId id="289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5F200-335C-40F2-8FD2-C68D955FBC0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AA33B-5615-43E7-BA7C-4BA468EE1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2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63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993E5-5466-47DF-8AD7-A96DEBA293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3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1A679-50BE-4A6A-8045-A2872F80CC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4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3BA6-C6B6-4CEA-89FF-97C61D0ACD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9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3BA6-C6B6-4CEA-89FF-97C61D0ACD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9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993E5-5466-47DF-8AD7-A96DEBA293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993E5-5466-47DF-8AD7-A96DEBA293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7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5474C-394F-174D-A18F-E35E09FFA2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88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3BA6-C6B6-4CEA-89FF-97C61D0ACD6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8300" y="534988"/>
            <a:ext cx="4751388" cy="267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6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896C-D368-E908-9F2A-77D57DA4C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0309" y="2339589"/>
            <a:ext cx="4819104" cy="1838221"/>
          </a:xfrm>
        </p:spPr>
        <p:txBody>
          <a:bodyPr anchor="ctr">
            <a:normAutofit/>
          </a:bodyPr>
          <a:lstStyle>
            <a:lvl1pPr algn="l">
              <a:lnSpc>
                <a:spcPct val="95000"/>
              </a:lnSpc>
              <a:defRPr sz="3600" baseline="0">
                <a:solidFill>
                  <a:schemeClr val="bg1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A2690-8FC9-DC3F-2A9B-2DC877B2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6436" y="4833523"/>
            <a:ext cx="4812566" cy="59960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65FD6E66-F1AD-0018-C163-CCBF23896091}"/>
              </a:ext>
            </a:extLst>
          </p:cNvPr>
          <p:cNvSpPr/>
          <p:nvPr/>
        </p:nvSpPr>
        <p:spPr>
          <a:xfrm>
            <a:off x="6963389" y="4255636"/>
            <a:ext cx="4719130" cy="0"/>
          </a:xfrm>
          <a:prstGeom prst="line">
            <a:avLst/>
          </a:prstGeom>
          <a:ln w="3175">
            <a:solidFill>
              <a:schemeClr val="bg1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1FCDA55B-7F50-1945-744F-EC4CACAD07E8}"/>
              </a:ext>
            </a:extLst>
          </p:cNvPr>
          <p:cNvSpPr/>
          <p:nvPr/>
        </p:nvSpPr>
        <p:spPr>
          <a:xfrm>
            <a:off x="6963389" y="2283215"/>
            <a:ext cx="4719131" cy="21088"/>
          </a:xfrm>
          <a:prstGeom prst="line">
            <a:avLst/>
          </a:prstGeom>
          <a:ln w="3175">
            <a:solidFill>
              <a:schemeClr val="bg1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7B221D-6BC1-EB99-BC27-301149B65A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435" y="1560689"/>
            <a:ext cx="4819103" cy="5975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here to edit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9D4A755-A18F-26C0-E14E-E76FEE38AC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88" y="2745556"/>
            <a:ext cx="1348033" cy="1348033"/>
          </a:xfrm>
          <a:prstGeom prst="rect">
            <a:avLst/>
          </a:prstGeom>
        </p:spPr>
      </p:pic>
      <p:sp>
        <p:nvSpPr>
          <p:cNvPr id="11" name="Line">
            <a:extLst>
              <a:ext uri="{FF2B5EF4-FFF2-40B4-BE49-F238E27FC236}">
                <a16:creationId xmlns:a16="http://schemas.microsoft.com/office/drawing/2014/main" id="{A206604B-7D41-C577-9066-46C33B5DC481}"/>
              </a:ext>
            </a:extLst>
          </p:cNvPr>
          <p:cNvSpPr/>
          <p:nvPr/>
        </p:nvSpPr>
        <p:spPr>
          <a:xfrm>
            <a:off x="6963389" y="4731658"/>
            <a:ext cx="4719130" cy="0"/>
          </a:xfrm>
          <a:prstGeom prst="line">
            <a:avLst/>
          </a:prstGeom>
          <a:ln w="3175">
            <a:solidFill>
              <a:schemeClr val="bg1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5738345-5702-5D6A-1284-FC6AE7D0E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2972" y="4298818"/>
            <a:ext cx="4812566" cy="37415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1" i="0">
                <a:solidFill>
                  <a:schemeClr val="bg1"/>
                </a:solidFill>
                <a:latin typeface="Raleway ExtraBold" panose="020B0503030101060003" pitchFamily="34" charset="77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388489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14A3-8C04-155A-A98E-FB6A7F88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6" y="474702"/>
            <a:ext cx="10943012" cy="10134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7D7-5487-EFD8-22B3-85412BFD8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8E270-A5E7-9363-DE28-AA735D5DF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8097"/>
            <a:ext cx="5157787" cy="34915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15422-2508-113F-9AB6-D43E99163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843C-7C21-2E3B-E06A-80B1CD57E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8095"/>
            <a:ext cx="5183188" cy="349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4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2B37-38C5-C2AC-7D80-9AB4D13F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32" y="474702"/>
            <a:ext cx="10941668" cy="104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404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15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07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234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F679-D803-3444-8F38-4C903D72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717E3-EFE9-F4AA-F1BB-3320A9DEF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424CE-6339-FCF2-4E14-3F228FC61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0878"/>
            <a:ext cx="3932237" cy="3608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95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36E9-ECA3-75C1-F2DA-27A8193D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8C8FA-3C48-12FC-3BA5-CF0DDF2A9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B9F8-7079-29C6-616F-E171DF9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0878"/>
            <a:ext cx="3932237" cy="3608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341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Stock-1168301430.jpg" descr="iStock-1168301430.jpg">
            <a:extLst>
              <a:ext uri="{FF2B5EF4-FFF2-40B4-BE49-F238E27FC236}">
                <a16:creationId xmlns:a16="http://schemas.microsoft.com/office/drawing/2014/main" id="{1342710A-6122-8B4B-7B38-45186847EC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7037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6B74609-4981-F7BB-D321-46212F16B9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586" y="2405498"/>
            <a:ext cx="2205830" cy="22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39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6B74609-4981-F7BB-D321-46212F16B9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586" y="2405498"/>
            <a:ext cx="2205830" cy="22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7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6B74609-4981-F7BB-D321-46212F16B9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586" y="2405498"/>
            <a:ext cx="2205830" cy="2205830"/>
          </a:xfrm>
          <a:prstGeom prst="rect">
            <a:avLst/>
          </a:prstGeom>
        </p:spPr>
      </p:pic>
      <p:sp>
        <p:nvSpPr>
          <p:cNvPr id="6" name="©2020 RedPoint Global Inc.…">
            <a:extLst>
              <a:ext uri="{FF2B5EF4-FFF2-40B4-BE49-F238E27FC236}">
                <a16:creationId xmlns:a16="http://schemas.microsoft.com/office/drawing/2014/main" id="{8DED79C8-66B1-F17D-E822-A59849C48ED7}"/>
              </a:ext>
            </a:extLst>
          </p:cNvPr>
          <p:cNvSpPr txBox="1"/>
          <p:nvPr/>
        </p:nvSpPr>
        <p:spPr>
          <a:xfrm>
            <a:off x="710002" y="5768821"/>
            <a:ext cx="1854675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1800" b="0">
                <a:solidFill>
                  <a:srgbClr val="5E5E5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sz="1050" dirty="0">
                <a:solidFill>
                  <a:schemeClr val="bg1"/>
                </a:solidFill>
              </a:rPr>
              <a:t>©202</a:t>
            </a:r>
            <a:r>
              <a:rPr lang="en-US" sz="1050" dirty="0">
                <a:solidFill>
                  <a:schemeClr val="bg1"/>
                </a:solidFill>
              </a:rPr>
              <a:t>3</a:t>
            </a:r>
            <a:r>
              <a:rPr sz="1050" dirty="0">
                <a:solidFill>
                  <a:schemeClr val="bg1"/>
                </a:solidFill>
              </a:rPr>
              <a:t> Red</a:t>
            </a:r>
            <a:r>
              <a:rPr lang="en-US" sz="1050" dirty="0">
                <a:solidFill>
                  <a:schemeClr val="bg1"/>
                </a:solidFill>
              </a:rPr>
              <a:t>p</a:t>
            </a:r>
            <a:r>
              <a:rPr sz="1050" dirty="0">
                <a:solidFill>
                  <a:schemeClr val="bg1"/>
                </a:solidFill>
              </a:rPr>
              <a:t>oint Global Inc. </a:t>
            </a:r>
          </a:p>
          <a:p>
            <a:pPr algn="l" defTabSz="825500">
              <a:defRPr sz="1800" b="0">
                <a:solidFill>
                  <a:srgbClr val="5E5E5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sz="1050" dirty="0">
                <a:solidFill>
                  <a:schemeClr val="bg1"/>
                </a:solidFill>
              </a:rPr>
              <a:t>All Rights Reserved.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4A8E6-17D2-FCBB-C89E-7D67AC92CCE1}"/>
              </a:ext>
            </a:extLst>
          </p:cNvPr>
          <p:cNvSpPr/>
          <p:nvPr/>
        </p:nvSpPr>
        <p:spPr>
          <a:xfrm>
            <a:off x="710002" y="2235606"/>
            <a:ext cx="2716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888 Worcester Street</a:t>
            </a:r>
          </a:p>
          <a:p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Suite 200</a:t>
            </a:r>
            <a:b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Wellesley Hills, MA</a:t>
            </a:r>
          </a:p>
          <a:p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02481 US</a:t>
            </a:r>
          </a:p>
          <a:p>
            <a:endParaRPr lang="en-US" sz="1050" dirty="0">
              <a:solidFill>
                <a:schemeClr val="bg1"/>
              </a:solidFill>
              <a:latin typeface="Raleway Medium" panose="020B0603030101060003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Tel +1(781) 725-0250</a:t>
            </a:r>
          </a:p>
          <a:p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Fax +(781) 235-3739</a:t>
            </a:r>
          </a:p>
          <a:p>
            <a:endParaRPr lang="en-US" sz="1050" dirty="0">
              <a:solidFill>
                <a:schemeClr val="bg1"/>
              </a:solidFill>
              <a:latin typeface="Raleway Medium" panose="020B0603030101060003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Redpoint Global</a:t>
            </a:r>
          </a:p>
          <a:p>
            <a:r>
              <a:rPr lang="en-US" sz="1050" dirty="0" err="1">
                <a:solidFill>
                  <a:schemeClr val="bg1"/>
                </a:solidFill>
                <a:latin typeface="Raleway Medium" panose="020B0603030101060003" pitchFamily="34" charset="0"/>
              </a:rPr>
              <a:t>Tallis</a:t>
            </a:r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 House</a:t>
            </a:r>
          </a:p>
          <a:p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2 </a:t>
            </a:r>
            <a:r>
              <a:rPr lang="en-US" sz="1050" dirty="0" err="1">
                <a:solidFill>
                  <a:schemeClr val="bg1"/>
                </a:solidFill>
                <a:latin typeface="Raleway Medium" panose="020B0603030101060003" pitchFamily="34" charset="0"/>
              </a:rPr>
              <a:t>Tallis</a:t>
            </a:r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 Street</a:t>
            </a:r>
          </a:p>
          <a:p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London, EC4Y 0AB</a:t>
            </a:r>
          </a:p>
          <a:p>
            <a:endParaRPr lang="en-US" sz="1050" dirty="0">
              <a:solidFill>
                <a:schemeClr val="bg1"/>
              </a:solidFill>
              <a:latin typeface="Raleway Medium" panose="020B0603030101060003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Raleway Medium" panose="020B0603030101060003" pitchFamily="34" charset="0"/>
              </a:rPr>
              <a:t>Tel +44 (0)20 3948 8170</a:t>
            </a:r>
          </a:p>
          <a:p>
            <a:endParaRPr lang="en-US" sz="1050" dirty="0">
              <a:solidFill>
                <a:schemeClr val="bg1"/>
              </a:solidFill>
              <a:latin typeface="Raleway Medium" panose="020B0603030101060003" pitchFamily="34" charset="0"/>
            </a:endParaRPr>
          </a:p>
          <a:p>
            <a:endParaRPr lang="en-US" sz="1050" dirty="0">
              <a:solidFill>
                <a:schemeClr val="bg1"/>
              </a:solidFill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8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896C-D368-E908-9F2A-77D57DA4C7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9988" y="2563606"/>
            <a:ext cx="3942531" cy="1838221"/>
          </a:xfrm>
        </p:spPr>
        <p:txBody>
          <a:bodyPr anchor="ctr">
            <a:normAutofit/>
          </a:bodyPr>
          <a:lstStyle>
            <a:lvl1pPr algn="l">
              <a:lnSpc>
                <a:spcPct val="95000"/>
              </a:lnSpc>
              <a:defRPr sz="3000" baseline="0">
                <a:solidFill>
                  <a:schemeClr val="bg1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A2690-8FC9-DC3F-2A9B-2DC877B2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9988" y="4731658"/>
            <a:ext cx="3942530" cy="59960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E328DE7-D60C-BA83-C91D-FADBBB989B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586" y="2405498"/>
            <a:ext cx="2205830" cy="2205830"/>
          </a:xfrm>
          <a:prstGeom prst="rect">
            <a:avLst/>
          </a:prstGeom>
        </p:spPr>
      </p:pic>
      <p:sp>
        <p:nvSpPr>
          <p:cNvPr id="4" name="Line">
            <a:extLst>
              <a:ext uri="{FF2B5EF4-FFF2-40B4-BE49-F238E27FC236}">
                <a16:creationId xmlns:a16="http://schemas.microsoft.com/office/drawing/2014/main" id="{65FD6E66-F1AD-0018-C163-CCBF23896091}"/>
              </a:ext>
            </a:extLst>
          </p:cNvPr>
          <p:cNvSpPr/>
          <p:nvPr/>
        </p:nvSpPr>
        <p:spPr>
          <a:xfrm>
            <a:off x="7806811" y="4592494"/>
            <a:ext cx="3882243" cy="18833"/>
          </a:xfrm>
          <a:prstGeom prst="line">
            <a:avLst/>
          </a:prstGeom>
          <a:ln w="3175">
            <a:solidFill>
              <a:srgbClr val="F4F2EB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1FCDA55B-7F50-1945-744F-EC4CACAD07E8}"/>
              </a:ext>
            </a:extLst>
          </p:cNvPr>
          <p:cNvSpPr/>
          <p:nvPr/>
        </p:nvSpPr>
        <p:spPr>
          <a:xfrm>
            <a:off x="7800276" y="2394298"/>
            <a:ext cx="3882243" cy="18833"/>
          </a:xfrm>
          <a:prstGeom prst="line">
            <a:avLst/>
          </a:prstGeom>
          <a:ln w="3175">
            <a:solidFill>
              <a:srgbClr val="F4F2EB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7B221D-6BC1-EB99-BC27-301149B65A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7036" y="1674159"/>
            <a:ext cx="3942017" cy="5975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949638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425D-91EA-EC25-2DCF-4D13E07E1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0CA22-4027-70C0-5550-B803B0650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1AB45-FDCC-92E5-CB8C-37B6C51E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CE1B-DCFB-4957-8D2C-730BBF7947C7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EC71E-85C7-EFF5-78DF-47BD9F25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9FCB1-26EC-D661-A316-152777EB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3D96-3363-4AF9-B210-C2BCF2BA4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50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olding, person, person, food&#10;&#10;Description automatically generated">
            <a:extLst>
              <a:ext uri="{FF2B5EF4-FFF2-40B4-BE49-F238E27FC236}">
                <a16:creationId xmlns:a16="http://schemas.microsoft.com/office/drawing/2014/main" id="{84AC5792-786B-44B4-9B2C-F52B24769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24248" cy="68638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FA8A335-4520-4E67-877F-5B4D72183CB1}"/>
              </a:ext>
            </a:extLst>
          </p:cNvPr>
          <p:cNvGrpSpPr/>
          <p:nvPr userDrawn="1"/>
        </p:nvGrpSpPr>
        <p:grpSpPr>
          <a:xfrm>
            <a:off x="7470162" y="2456719"/>
            <a:ext cx="4187536" cy="2444625"/>
            <a:chOff x="13905442" y="4913438"/>
            <a:chExt cx="9404692" cy="4889249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F2478043-1501-4EEE-9D1E-0DF421690D5C}"/>
                </a:ext>
              </a:extLst>
            </p:cNvPr>
            <p:cNvSpPr/>
            <p:nvPr/>
          </p:nvSpPr>
          <p:spPr>
            <a:xfrm>
              <a:off x="13905442" y="8821611"/>
              <a:ext cx="9404692" cy="1"/>
            </a:xfrm>
            <a:prstGeom prst="line">
              <a:avLst/>
            </a:prstGeom>
            <a:ln w="12700">
              <a:solidFill>
                <a:srgbClr val="F4F2EB"/>
              </a:solidFill>
              <a:miter lim="400000"/>
            </a:ln>
          </p:spPr>
          <p:txBody>
            <a:bodyPr lIns="0" tIns="0" rIns="0" bIns="0" anchor="ctr"/>
            <a:lstStyle/>
            <a:p>
              <a:pPr defTabSz="412750">
                <a:defRPr>
                  <a:solidFill>
                    <a:srgbClr val="FFFFFF"/>
                  </a:solidFill>
                </a:defRPr>
              </a:pPr>
              <a:endParaRPr sz="900"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36DDCA79-C432-4E63-B89B-F469FDB74C77}"/>
                </a:ext>
              </a:extLst>
            </p:cNvPr>
            <p:cNvSpPr/>
            <p:nvPr/>
          </p:nvSpPr>
          <p:spPr>
            <a:xfrm>
              <a:off x="13905442" y="4913438"/>
              <a:ext cx="9404692" cy="1"/>
            </a:xfrm>
            <a:prstGeom prst="line">
              <a:avLst/>
            </a:prstGeom>
            <a:ln w="12700">
              <a:solidFill>
                <a:srgbClr val="F4F2EB"/>
              </a:solidFill>
              <a:miter lim="400000"/>
            </a:ln>
          </p:spPr>
          <p:txBody>
            <a:bodyPr lIns="0" tIns="0" rIns="0" bIns="0" anchor="ctr"/>
            <a:lstStyle/>
            <a:p>
              <a:pPr defTabSz="412750">
                <a:defRPr>
                  <a:solidFill>
                    <a:srgbClr val="FFFFFF"/>
                  </a:solidFill>
                </a:defRPr>
              </a:pPr>
              <a:endParaRPr sz="90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1BD6248C-8A2A-40B5-83FF-B66D2E84F181}"/>
                </a:ext>
              </a:extLst>
            </p:cNvPr>
            <p:cNvSpPr/>
            <p:nvPr/>
          </p:nvSpPr>
          <p:spPr>
            <a:xfrm>
              <a:off x="13905442" y="9802686"/>
              <a:ext cx="9404692" cy="1"/>
            </a:xfrm>
            <a:prstGeom prst="line">
              <a:avLst/>
            </a:prstGeom>
            <a:ln w="12700">
              <a:solidFill>
                <a:srgbClr val="F4F2EB"/>
              </a:solidFill>
              <a:miter lim="400000"/>
            </a:ln>
          </p:spPr>
          <p:txBody>
            <a:bodyPr lIns="0" tIns="0" rIns="0" bIns="0" anchor="ctr"/>
            <a:lstStyle/>
            <a:p>
              <a:pPr defTabSz="412750">
                <a:defRPr>
                  <a:solidFill>
                    <a:srgbClr val="FFFFFF"/>
                  </a:solidFill>
                </a:defRPr>
              </a:pPr>
              <a:endParaRPr sz="9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0B16A83-CEB7-4B0B-A5B0-187A51C5569F}"/>
              </a:ext>
            </a:extLst>
          </p:cNvPr>
          <p:cNvSpPr/>
          <p:nvPr userDrawn="1"/>
        </p:nvSpPr>
        <p:spPr>
          <a:xfrm>
            <a:off x="5386908" y="4337542"/>
            <a:ext cx="628469" cy="2520458"/>
          </a:xfrm>
          <a:prstGeom prst="rect">
            <a:avLst/>
          </a:prstGeom>
          <a:gradFill flip="none" rotWithShape="1">
            <a:gsLst>
              <a:gs pos="27000">
                <a:srgbClr val="000000">
                  <a:alpha val="69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10" name="WH_BADGE_TM@4x.png" descr="WH_BADGE_TM@4x.png">
            <a:extLst>
              <a:ext uri="{FF2B5EF4-FFF2-40B4-BE49-F238E27FC236}">
                <a16:creationId xmlns:a16="http://schemas.microsoft.com/office/drawing/2014/main" id="{D4C4D3A5-C231-4115-B56D-177813D04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98160" y="2468521"/>
            <a:ext cx="2124158" cy="21241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97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81050" y="723900"/>
            <a:ext cx="5314950" cy="2705100"/>
          </a:xfrm>
          <a:custGeom>
            <a:avLst/>
            <a:gdLst>
              <a:gd name="connsiteX0" fmla="*/ 0 w 5314950"/>
              <a:gd name="connsiteY0" fmla="*/ 0 h 2705100"/>
              <a:gd name="connsiteX1" fmla="*/ 5314950 w 5314950"/>
              <a:gd name="connsiteY1" fmla="*/ 0 h 2705100"/>
              <a:gd name="connsiteX2" fmla="*/ 5314950 w 5314950"/>
              <a:gd name="connsiteY2" fmla="*/ 2705100 h 2705100"/>
              <a:gd name="connsiteX3" fmla="*/ 0 w 5314950"/>
              <a:gd name="connsiteY3" fmla="*/ 27051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2705100">
                <a:moveTo>
                  <a:pt x="0" y="0"/>
                </a:moveTo>
                <a:lnTo>
                  <a:pt x="5314950" y="0"/>
                </a:lnTo>
                <a:lnTo>
                  <a:pt x="5314950" y="2705100"/>
                </a:lnTo>
                <a:lnTo>
                  <a:pt x="0" y="27051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75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spcBef>
                <a:spcPts val="0"/>
              </a:spcBef>
              <a:buClrTx/>
              <a:buSzTx/>
              <a:buFontTx/>
              <a:buNone/>
              <a:defRPr sz="1800" b="1">
                <a:latin typeface="+mj-lt"/>
                <a:ea typeface="+mj-ea"/>
                <a:cs typeface="+mj-cs"/>
                <a:sym typeface="Raleway"/>
              </a:defRPr>
            </a:lvl1pPr>
            <a:lvl2pPr marL="533400" indent="-228600" defTabSz="412750">
              <a:spcBef>
                <a:spcPts val="0"/>
              </a:spcBef>
              <a:buClrTx/>
              <a:buSzPct val="123000"/>
              <a:buFontTx/>
              <a:buChar char="•"/>
              <a:defRPr sz="1800" b="1">
                <a:latin typeface="+mj-lt"/>
                <a:ea typeface="+mj-ea"/>
                <a:cs typeface="+mj-cs"/>
                <a:sym typeface="Raleway"/>
              </a:defRPr>
            </a:lvl2pPr>
            <a:lvl3pPr marL="838200" indent="-228600" defTabSz="412750">
              <a:spcBef>
                <a:spcPts val="0"/>
              </a:spcBef>
              <a:buClrTx/>
              <a:buSzPct val="123000"/>
              <a:buFontTx/>
              <a:defRPr sz="1800" b="1">
                <a:latin typeface="+mj-lt"/>
                <a:ea typeface="+mj-ea"/>
                <a:cs typeface="+mj-cs"/>
                <a:sym typeface="Raleway"/>
              </a:defRPr>
            </a:lvl3pPr>
            <a:lvl4pPr marL="1143000" indent="-228600" defTabSz="412750">
              <a:spcBef>
                <a:spcPts val="0"/>
              </a:spcBef>
              <a:buClrTx/>
              <a:buSzPct val="123000"/>
              <a:buFontTx/>
              <a:buChar char="•"/>
              <a:defRPr sz="1800" b="1">
                <a:latin typeface="+mj-lt"/>
                <a:ea typeface="+mj-ea"/>
                <a:cs typeface="+mj-cs"/>
                <a:sym typeface="Raleway"/>
              </a:defRPr>
            </a:lvl4pPr>
            <a:lvl5pPr marL="1447800" indent="-228600" defTabSz="412750">
              <a:spcBef>
                <a:spcPts val="0"/>
              </a:spcBef>
              <a:buClrTx/>
              <a:buSzPct val="123000"/>
              <a:buFontTx/>
              <a:defRPr sz="1800" b="1">
                <a:latin typeface="+mj-lt"/>
                <a:ea typeface="+mj-ea"/>
                <a:cs typeface="+mj-cs"/>
                <a:sym typeface="Raleway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1219169">
              <a:lnSpc>
                <a:spcPct val="80000"/>
              </a:lnSpc>
              <a:defRPr sz="5800" b="1" spc="-116">
                <a:solidFill>
                  <a:srgbClr val="000000"/>
                </a:solidFill>
                <a:latin typeface="+mj-lt"/>
                <a:ea typeface="+mj-ea"/>
                <a:cs typeface="+mj-cs"/>
                <a:sym typeface="Raleway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412750">
              <a:spcBef>
                <a:spcPts val="0"/>
              </a:spcBef>
              <a:buClrTx/>
              <a:buSzTx/>
              <a:buFontTx/>
              <a:buNone/>
              <a:defRPr sz="2750" b="1">
                <a:latin typeface="+mj-lt"/>
                <a:ea typeface="+mj-ea"/>
                <a:cs typeface="+mj-cs"/>
                <a:sym typeface="Raleway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048" y="6486708"/>
            <a:ext cx="243657" cy="241092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3035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435268-EC7E-969D-95AA-F2FF55C45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0"/>
            <a:ext cx="12282814" cy="6850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D896C-D368-E908-9F2A-77D57DA4C7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9988" y="2563606"/>
            <a:ext cx="3942531" cy="1838221"/>
          </a:xfrm>
        </p:spPr>
        <p:txBody>
          <a:bodyPr anchor="ctr">
            <a:normAutofit/>
          </a:bodyPr>
          <a:lstStyle>
            <a:lvl1pPr algn="l">
              <a:lnSpc>
                <a:spcPct val="95000"/>
              </a:lnSpc>
              <a:defRPr sz="3000" baseline="0">
                <a:solidFill>
                  <a:schemeClr val="bg1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A2690-8FC9-DC3F-2A9B-2DC877B2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9988" y="4731658"/>
            <a:ext cx="3942530" cy="59960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E328DE7-D60C-BA83-C91D-FADBBB989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586" y="2405498"/>
            <a:ext cx="2205830" cy="2205830"/>
          </a:xfrm>
          <a:prstGeom prst="rect">
            <a:avLst/>
          </a:prstGeom>
        </p:spPr>
      </p:pic>
      <p:sp>
        <p:nvSpPr>
          <p:cNvPr id="4" name="Line">
            <a:extLst>
              <a:ext uri="{FF2B5EF4-FFF2-40B4-BE49-F238E27FC236}">
                <a16:creationId xmlns:a16="http://schemas.microsoft.com/office/drawing/2014/main" id="{65FD6E66-F1AD-0018-C163-CCBF23896091}"/>
              </a:ext>
            </a:extLst>
          </p:cNvPr>
          <p:cNvSpPr/>
          <p:nvPr/>
        </p:nvSpPr>
        <p:spPr>
          <a:xfrm>
            <a:off x="7806811" y="4592494"/>
            <a:ext cx="3882243" cy="18833"/>
          </a:xfrm>
          <a:prstGeom prst="line">
            <a:avLst/>
          </a:prstGeom>
          <a:ln w="3175">
            <a:solidFill>
              <a:srgbClr val="F4F2EB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1FCDA55B-7F50-1945-744F-EC4CACAD07E8}"/>
              </a:ext>
            </a:extLst>
          </p:cNvPr>
          <p:cNvSpPr/>
          <p:nvPr/>
        </p:nvSpPr>
        <p:spPr>
          <a:xfrm>
            <a:off x="7800276" y="2394298"/>
            <a:ext cx="3882243" cy="18833"/>
          </a:xfrm>
          <a:prstGeom prst="line">
            <a:avLst/>
          </a:prstGeom>
          <a:ln w="3175">
            <a:solidFill>
              <a:srgbClr val="F4F2EB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7B221D-6BC1-EB99-BC27-301149B65A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7036" y="1674159"/>
            <a:ext cx="3942017" cy="5975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22690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holding a lit candle&#10;&#10;Description automatically generated with low confidence">
            <a:extLst>
              <a:ext uri="{FF2B5EF4-FFF2-40B4-BE49-F238E27FC236}">
                <a16:creationId xmlns:a16="http://schemas.microsoft.com/office/drawing/2014/main" id="{0FFBAE76-67D4-8C19-FCF4-0A692820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5"/>
            <a:ext cx="12184596" cy="6853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D896C-D368-E908-9F2A-77D57DA4C7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9988" y="2563606"/>
            <a:ext cx="3942531" cy="1838221"/>
          </a:xfrm>
        </p:spPr>
        <p:txBody>
          <a:bodyPr anchor="ctr">
            <a:normAutofit/>
          </a:bodyPr>
          <a:lstStyle>
            <a:lvl1pPr algn="l">
              <a:lnSpc>
                <a:spcPct val="95000"/>
              </a:lnSpc>
              <a:defRPr sz="3000" baseline="0">
                <a:solidFill>
                  <a:schemeClr val="bg1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A2690-8FC9-DC3F-2A9B-2DC877B2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9988" y="4731658"/>
            <a:ext cx="3942530" cy="59960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E328DE7-D60C-BA83-C91D-FADBBB989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586" y="2405498"/>
            <a:ext cx="2205830" cy="2205830"/>
          </a:xfrm>
          <a:prstGeom prst="rect">
            <a:avLst/>
          </a:prstGeom>
        </p:spPr>
      </p:pic>
      <p:sp>
        <p:nvSpPr>
          <p:cNvPr id="4" name="Line">
            <a:extLst>
              <a:ext uri="{FF2B5EF4-FFF2-40B4-BE49-F238E27FC236}">
                <a16:creationId xmlns:a16="http://schemas.microsoft.com/office/drawing/2014/main" id="{65FD6E66-F1AD-0018-C163-CCBF23896091}"/>
              </a:ext>
            </a:extLst>
          </p:cNvPr>
          <p:cNvSpPr/>
          <p:nvPr/>
        </p:nvSpPr>
        <p:spPr>
          <a:xfrm>
            <a:off x="7806811" y="4592494"/>
            <a:ext cx="3882243" cy="18833"/>
          </a:xfrm>
          <a:prstGeom prst="line">
            <a:avLst/>
          </a:prstGeom>
          <a:ln w="3175">
            <a:solidFill>
              <a:srgbClr val="F4F2EB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1FCDA55B-7F50-1945-744F-EC4CACAD07E8}"/>
              </a:ext>
            </a:extLst>
          </p:cNvPr>
          <p:cNvSpPr/>
          <p:nvPr/>
        </p:nvSpPr>
        <p:spPr>
          <a:xfrm>
            <a:off x="7800276" y="2394298"/>
            <a:ext cx="3882243" cy="18833"/>
          </a:xfrm>
          <a:prstGeom prst="line">
            <a:avLst/>
          </a:prstGeom>
          <a:ln w="3175">
            <a:solidFill>
              <a:srgbClr val="F4F2EB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7B221D-6BC1-EB99-BC27-301149B65A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7036" y="1674159"/>
            <a:ext cx="3942017" cy="5975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238933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nature, dark, fireplace&#10;&#10;Description automatically generated">
            <a:extLst>
              <a:ext uri="{FF2B5EF4-FFF2-40B4-BE49-F238E27FC236}">
                <a16:creationId xmlns:a16="http://schemas.microsoft.com/office/drawing/2014/main" id="{367232AB-DAF5-F96B-1C72-8CB888B5B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65"/>
            <a:ext cx="12196204" cy="6860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D896C-D368-E908-9F2A-77D57DA4C7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9988" y="2563606"/>
            <a:ext cx="3942531" cy="1838221"/>
          </a:xfrm>
        </p:spPr>
        <p:txBody>
          <a:bodyPr anchor="ctr">
            <a:normAutofit/>
          </a:bodyPr>
          <a:lstStyle>
            <a:lvl1pPr algn="l">
              <a:lnSpc>
                <a:spcPct val="95000"/>
              </a:lnSpc>
              <a:defRPr sz="3000" baseline="0">
                <a:solidFill>
                  <a:schemeClr val="bg1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A2690-8FC9-DC3F-2A9B-2DC877B2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9988" y="4731658"/>
            <a:ext cx="3942530" cy="59960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E328DE7-D60C-BA83-C91D-FADBBB989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586" y="2405498"/>
            <a:ext cx="2205830" cy="2205830"/>
          </a:xfrm>
          <a:prstGeom prst="rect">
            <a:avLst/>
          </a:prstGeom>
        </p:spPr>
      </p:pic>
      <p:sp>
        <p:nvSpPr>
          <p:cNvPr id="4" name="Line">
            <a:extLst>
              <a:ext uri="{FF2B5EF4-FFF2-40B4-BE49-F238E27FC236}">
                <a16:creationId xmlns:a16="http://schemas.microsoft.com/office/drawing/2014/main" id="{65FD6E66-F1AD-0018-C163-CCBF23896091}"/>
              </a:ext>
            </a:extLst>
          </p:cNvPr>
          <p:cNvSpPr/>
          <p:nvPr/>
        </p:nvSpPr>
        <p:spPr>
          <a:xfrm>
            <a:off x="7806811" y="4592494"/>
            <a:ext cx="3882243" cy="18833"/>
          </a:xfrm>
          <a:prstGeom prst="line">
            <a:avLst/>
          </a:prstGeom>
          <a:ln w="3175">
            <a:solidFill>
              <a:srgbClr val="F4F2EB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1FCDA55B-7F50-1945-744F-EC4CACAD07E8}"/>
              </a:ext>
            </a:extLst>
          </p:cNvPr>
          <p:cNvSpPr/>
          <p:nvPr/>
        </p:nvSpPr>
        <p:spPr>
          <a:xfrm>
            <a:off x="7800276" y="2394298"/>
            <a:ext cx="3882243" cy="18833"/>
          </a:xfrm>
          <a:prstGeom prst="line">
            <a:avLst/>
          </a:prstGeom>
          <a:ln w="3175">
            <a:solidFill>
              <a:srgbClr val="F4F2EB"/>
            </a:solidFill>
            <a:miter lim="400000"/>
          </a:ln>
        </p:spPr>
        <p:txBody>
          <a:bodyPr lIns="45718" tIns="45718" rIns="45718" bIns="45718"/>
          <a:lstStyle/>
          <a:p>
            <a:pPr defTabSz="825500"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sz="8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7B221D-6BC1-EB99-BC27-301149B65A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7036" y="1674159"/>
            <a:ext cx="3942017" cy="5975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387905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B987-E301-CDA4-D0CB-B0B6E455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FC36E-6494-2EBE-4515-C8199E4CF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61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B987-E301-CDA4-D0CB-B0B6E455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366" y="474702"/>
            <a:ext cx="7215433" cy="9722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FC36E-6494-2EBE-4515-C8199E4C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365" y="1576552"/>
            <a:ext cx="7215433" cy="461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9D0589-0813-6A64-E13D-FFBE9CFCA4FE}"/>
              </a:ext>
            </a:extLst>
          </p:cNvPr>
          <p:cNvSpPr/>
          <p:nvPr/>
        </p:nvSpPr>
        <p:spPr>
          <a:xfrm>
            <a:off x="0" y="0"/>
            <a:ext cx="3686629" cy="6858000"/>
          </a:xfrm>
          <a:prstGeom prst="rect">
            <a:avLst/>
          </a:prstGeom>
          <a:solidFill>
            <a:srgbClr val="B5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3DE0A8E-2DB5-04DD-9F57-6C3F3808C3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0" y="2454606"/>
            <a:ext cx="1948788" cy="194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4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6AEC-47C8-6DFB-A62B-5D5CDEB1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lnSpc>
                <a:spcPct val="9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6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B7A08-3216-5F6F-817A-6ACE08BF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32" y="474702"/>
            <a:ext cx="10941668" cy="1012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8B7FC-592E-66F4-D468-A001B1A30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75812-F9D5-9621-CBA4-AE133545D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0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EB409-B05B-E181-50E2-9F4E1A4E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32" y="474702"/>
            <a:ext cx="10941668" cy="972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2A428-5505-83E7-40C2-56ABBD36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131" y="1576552"/>
            <a:ext cx="10941667" cy="461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dPoint and partners or event reference Month, day, year">
            <a:extLst>
              <a:ext uri="{FF2B5EF4-FFF2-40B4-BE49-F238E27FC236}">
                <a16:creationId xmlns:a16="http://schemas.microsoft.com/office/drawing/2014/main" id="{13689112-32C6-25C5-9E96-F13479A82D8A}"/>
              </a:ext>
            </a:extLst>
          </p:cNvPr>
          <p:cNvSpPr txBox="1"/>
          <p:nvPr/>
        </p:nvSpPr>
        <p:spPr>
          <a:xfrm>
            <a:off x="10551114" y="6342846"/>
            <a:ext cx="875711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825500">
              <a:defRPr sz="1000" b="0">
                <a:solidFill>
                  <a:srgbClr val="5F5E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n-US" sz="500" dirty="0"/>
              <a:t>©Redpoint Global Inc. 2023    |    Confidential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EB8DC00-687E-B8F6-C7C2-24C52F86973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538818" y="6342846"/>
            <a:ext cx="310283" cy="3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3" r:id="rId22"/>
    <p:sldLayoutId id="214748368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–"/>
        <a:defRPr sz="18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–"/>
        <a:defRPr sz="12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aleway Medium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orem ipsum Dolroe ete une restium capers">
            <a:extLst>
              <a:ext uri="{FF2B5EF4-FFF2-40B4-BE49-F238E27FC236}">
                <a16:creationId xmlns:a16="http://schemas.microsoft.com/office/drawing/2014/main" id="{7A2CC104-F69A-4E17-AEAA-7ADDF3B4D8FA}"/>
              </a:ext>
            </a:extLst>
          </p:cNvPr>
          <p:cNvSpPr txBox="1"/>
          <p:nvPr/>
        </p:nvSpPr>
        <p:spPr>
          <a:xfrm>
            <a:off x="7443327" y="2907759"/>
            <a:ext cx="5358273" cy="1159292"/>
          </a:xfrm>
          <a:prstGeom prst="rect">
            <a:avLst/>
          </a:prstGeom>
          <a:ln w="3175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lnSpc>
                <a:spcPct val="80000"/>
              </a:lnSpc>
              <a:defRPr sz="7500" b="0">
                <a:solidFill>
                  <a:srgbClr val="F4F2EB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</a:lstStyle>
          <a:p>
            <a:pPr marL="0" marR="0" lvl="0" indent="0" algn="l" defTabSz="2286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>
                <a:solidFill>
                  <a:srgbClr val="FFFFFF"/>
                </a:solidFill>
                <a:latin typeface="Raleway Black" panose="020B0A03030101060003" pitchFamily="34" charset="0"/>
                <a:sym typeface="Raleway Black"/>
              </a:rPr>
              <a:t>Redpoint Introduction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Black" panose="020B0A03030101060003" pitchFamily="34" charset="0"/>
              <a:sym typeface="Playfair Display Regular"/>
            </a:endParaRPr>
          </a:p>
        </p:txBody>
      </p:sp>
      <p:sp>
        <p:nvSpPr>
          <p:cNvPr id="13" name="Month Day, Year">
            <a:extLst>
              <a:ext uri="{FF2B5EF4-FFF2-40B4-BE49-F238E27FC236}">
                <a16:creationId xmlns:a16="http://schemas.microsoft.com/office/drawing/2014/main" id="{36AECD2D-C8C1-4BDD-921C-236DB4302F3C}"/>
              </a:ext>
            </a:extLst>
          </p:cNvPr>
          <p:cNvSpPr txBox="1"/>
          <p:nvPr/>
        </p:nvSpPr>
        <p:spPr>
          <a:xfrm>
            <a:off x="7470161" y="4467772"/>
            <a:ext cx="3871916" cy="356572"/>
          </a:xfrm>
          <a:prstGeom prst="rect">
            <a:avLst/>
          </a:prstGeom>
          <a:ln w="3175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lnSpc>
                <a:spcPts val="5200"/>
              </a:lnSpc>
              <a:defRPr sz="2400" b="0">
                <a:solidFill>
                  <a:srgbClr val="F4F2EB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A8A9"/>
                </a:solidFill>
                <a:effectLst/>
                <a:uLnTx/>
                <a:uFillTx/>
                <a:latin typeface="Raleway Medium" panose="020B0603030101060003" pitchFamily="34" charset="0"/>
                <a:sym typeface="Georgia"/>
              </a:rPr>
              <a:t>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>
            <a:extLst>
              <a:ext uri="{FF2B5EF4-FFF2-40B4-BE49-F238E27FC236}">
                <a16:creationId xmlns:a16="http://schemas.microsoft.com/office/drawing/2014/main" id="{F4B9F11C-F8D6-E456-3F20-30B64B38987B}"/>
              </a:ext>
            </a:extLst>
          </p:cNvPr>
          <p:cNvSpPr/>
          <p:nvPr/>
        </p:nvSpPr>
        <p:spPr>
          <a:xfrm>
            <a:off x="10281992" y="1129448"/>
            <a:ext cx="1191471" cy="47098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Raleway"/>
              <a:ea typeface="+mn-ea"/>
              <a:cs typeface="+mn-cs"/>
              <a:sym typeface="Raleway"/>
            </a:endParaRPr>
          </a:p>
        </p:txBody>
      </p:sp>
      <p:sp>
        <p:nvSpPr>
          <p:cNvPr id="38" name="Rectangle">
            <a:extLst>
              <a:ext uri="{FF2B5EF4-FFF2-40B4-BE49-F238E27FC236}">
                <a16:creationId xmlns:a16="http://schemas.microsoft.com/office/drawing/2014/main" id="{9339D7B8-DD86-6421-8959-CA9BB738B791}"/>
              </a:ext>
            </a:extLst>
          </p:cNvPr>
          <p:cNvSpPr/>
          <p:nvPr/>
        </p:nvSpPr>
        <p:spPr>
          <a:xfrm>
            <a:off x="2235711" y="1129448"/>
            <a:ext cx="7588111" cy="3976307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 cap="rnd">
            <a:solidFill>
              <a:srgbClr val="A62419"/>
            </a:solidFill>
            <a:prstDash val="sysDot"/>
          </a:ln>
        </p:spPr>
        <p:txBody>
          <a:bodyPr lIns="71437" tIns="71437" rIns="71437" bIns="71437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aleway Medium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808122-B8E4-E8C5-4C9D-331322B160B1}"/>
              </a:ext>
            </a:extLst>
          </p:cNvPr>
          <p:cNvSpPr/>
          <p:nvPr/>
        </p:nvSpPr>
        <p:spPr>
          <a:xfrm>
            <a:off x="663948" y="1129449"/>
            <a:ext cx="1191471" cy="47098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Raleway"/>
              <a:ea typeface="+mn-ea"/>
              <a:cs typeface="+mn-cs"/>
              <a:sym typeface="Ralewa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9F551-0566-24B4-9819-B934DF4B93DE}"/>
              </a:ext>
            </a:extLst>
          </p:cNvPr>
          <p:cNvSpPr txBox="1"/>
          <p:nvPr/>
        </p:nvSpPr>
        <p:spPr>
          <a:xfrm>
            <a:off x="723027" y="1170417"/>
            <a:ext cx="11072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Raleway ExtraBold" panose="020B0503030101060003" pitchFamily="34" charset="77"/>
                <a:ea typeface="+mn-ea"/>
                <a:cs typeface="+mn-cs"/>
                <a:sym typeface="Raleway"/>
              </a:rPr>
              <a:t>Source Systems &amp; Data 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Raleway ExtraBold" panose="020B0503030101060003" pitchFamily="34" charset="77"/>
                <a:ea typeface="+mn-ea"/>
                <a:cs typeface="+mn-cs"/>
                <a:sym typeface="Raleway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Raleway ExtraBold" panose="020B0503030101060003" pitchFamily="34" charset="77"/>
                <a:ea typeface="+mn-ea"/>
                <a:cs typeface="+mn-cs"/>
                <a:sym typeface="Raleway"/>
              </a:rPr>
              <a:t>Providers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71E15-CBC6-C485-C831-B4FA8BB52E76}"/>
              </a:ext>
            </a:extLst>
          </p:cNvPr>
          <p:cNvSpPr txBox="1"/>
          <p:nvPr/>
        </p:nvSpPr>
        <p:spPr>
          <a:xfrm>
            <a:off x="10259286" y="1213806"/>
            <a:ext cx="12215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Raleway ExtraBold" panose="020B0503030101060003" pitchFamily="34" charset="77"/>
                <a:ea typeface="+mn-ea"/>
                <a:cs typeface="+mn-cs"/>
                <a:sym typeface="Raleway"/>
              </a:rPr>
              <a:t>Channel Solutions &amp; 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Raleway ExtraBold" panose="020B0503030101060003" pitchFamily="34" charset="77"/>
                <a:ea typeface="+mn-ea"/>
                <a:cs typeface="+mn-cs"/>
                <a:sym typeface="Raleway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Raleway ExtraBold" panose="020B0503030101060003" pitchFamily="34" charset="77"/>
                <a:ea typeface="+mn-ea"/>
                <a:cs typeface="+mn-cs"/>
                <a:sym typeface="Raleway"/>
              </a:rPr>
              <a:t>Data 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Raleway ExtraBold" panose="020B0503030101060003" pitchFamily="34" charset="77"/>
                <a:ea typeface="+mn-ea"/>
                <a:cs typeface="+mn-cs"/>
                <a:sym typeface="Raleway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Raleway ExtraBold" panose="020B0503030101060003" pitchFamily="34" charset="77"/>
                <a:ea typeface="+mn-ea"/>
                <a:cs typeface="+mn-cs"/>
                <a:sym typeface="Raleway"/>
              </a:rPr>
              <a:t>Consumers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6ABA19-2488-7973-0CF9-EC41738E483E}"/>
              </a:ext>
            </a:extLst>
          </p:cNvPr>
          <p:cNvSpPr/>
          <p:nvPr/>
        </p:nvSpPr>
        <p:spPr>
          <a:xfrm>
            <a:off x="2452353" y="4052440"/>
            <a:ext cx="7183836" cy="891781"/>
          </a:xfrm>
          <a:prstGeom prst="rect">
            <a:avLst/>
          </a:prstGeom>
          <a:solidFill>
            <a:srgbClr val="FFFFFF"/>
          </a:solidFill>
          <a:ln w="6350" cap="flat">
            <a:solidFill>
              <a:schemeClr val="bg2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Raleway"/>
              <a:ea typeface="+mn-ea"/>
              <a:cs typeface="+mn-cs"/>
              <a:sym typeface="Raleway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357D90B-81AF-F5C7-B470-0B6FF132F888}"/>
              </a:ext>
            </a:extLst>
          </p:cNvPr>
          <p:cNvSpPr txBox="1"/>
          <p:nvPr/>
        </p:nvSpPr>
        <p:spPr>
          <a:xfrm>
            <a:off x="5147299" y="4007295"/>
            <a:ext cx="170865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Raleway ExtraBold" panose="020B0503030101060003" pitchFamily="34" charset="77"/>
                <a:ea typeface="+mn-ea"/>
                <a:cs typeface="+mn-cs"/>
                <a:sym typeface="Raleway"/>
              </a:rPr>
              <a:t>Integration Layer (Connectors)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7027307-3734-7E78-E79A-A8FEF2847310}"/>
              </a:ext>
            </a:extLst>
          </p:cNvPr>
          <p:cNvSpPr/>
          <p:nvPr/>
        </p:nvSpPr>
        <p:spPr>
          <a:xfrm>
            <a:off x="4380780" y="5282583"/>
            <a:ext cx="3505775" cy="562047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tx1"/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Raleway"/>
              <a:ea typeface="+mn-ea"/>
              <a:cs typeface="+mn-cs"/>
              <a:sym typeface="Raleway"/>
            </a:endParaRPr>
          </a:p>
        </p:txBody>
      </p:sp>
      <p:sp>
        <p:nvSpPr>
          <p:cNvPr id="116" name="TextBox 165">
            <a:extLst>
              <a:ext uri="{FF2B5EF4-FFF2-40B4-BE49-F238E27FC236}">
                <a16:creationId xmlns:a16="http://schemas.microsoft.com/office/drawing/2014/main" id="{86055160-EF97-73FA-1C21-2445C0BAE5F0}"/>
              </a:ext>
            </a:extLst>
          </p:cNvPr>
          <p:cNvSpPr txBox="1"/>
          <p:nvPr/>
        </p:nvSpPr>
        <p:spPr>
          <a:xfrm>
            <a:off x="4420639" y="5456431"/>
            <a:ext cx="68563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2860" rIns="22860" anchor="ctr">
            <a:spAutoFit/>
          </a:bodyPr>
          <a:lstStyle/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000000"/>
                </a:solidFill>
              </a:defRPr>
            </a:pP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Analytics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 &amp;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000000"/>
                </a:solidFill>
              </a:defRPr>
            </a:pP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Modelling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TextBox 379">
            <a:extLst>
              <a:ext uri="{FF2B5EF4-FFF2-40B4-BE49-F238E27FC236}">
                <a16:creationId xmlns:a16="http://schemas.microsoft.com/office/drawing/2014/main" id="{E253DB14-4816-4A1C-DCE1-BCC545C71702}"/>
              </a:ext>
            </a:extLst>
          </p:cNvPr>
          <p:cNvSpPr txBox="1"/>
          <p:nvPr/>
        </p:nvSpPr>
        <p:spPr>
          <a:xfrm>
            <a:off x="5639420" y="5501438"/>
            <a:ext cx="797106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2860" tIns="22860" rIns="22860" bIns="22860" numCol="1" anchor="ctr">
            <a:spAutoFit/>
          </a:bodyPr>
          <a:lstStyle>
            <a:lvl1pPr defTabSz="787340">
              <a:defRPr sz="1600" b="1">
                <a:solidFill>
                  <a:srgbClr val="000000"/>
                </a:solidFill>
              </a:defRPr>
            </a:lvl1pPr>
          </a:lstStyle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CMS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/</a:t>
            </a:r>
          </a:p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DAM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Helvetica"/>
              <a:sym typeface="Raleway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67188EA-FC39-FF70-D00A-BC5FD9AFBD11}"/>
              </a:ext>
            </a:extLst>
          </p:cNvPr>
          <p:cNvSpPr txBox="1"/>
          <p:nvPr/>
        </p:nvSpPr>
        <p:spPr>
          <a:xfrm>
            <a:off x="4660865" y="5246946"/>
            <a:ext cx="2677152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rgbClr val="535353">
                    <a:lumMod val="50000"/>
                  </a:srgbClr>
                </a:solidFill>
                <a:latin typeface="Raleway ExtraBold" panose="020B0503030101060003" pitchFamily="34" charset="77"/>
                <a:sym typeface="Raleway"/>
              </a:rPr>
              <a:t>Supporting Platforms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Raleway ExtraBold" panose="020B0503030101060003" pitchFamily="34" charset="77"/>
              <a:ea typeface="+mn-ea"/>
              <a:cs typeface="+mn-cs"/>
              <a:sym typeface="Raleway"/>
            </a:endParaRPr>
          </a:p>
        </p:txBody>
      </p:sp>
      <p:sp>
        <p:nvSpPr>
          <p:cNvPr id="29" name="TextBox 264">
            <a:extLst>
              <a:ext uri="{FF2B5EF4-FFF2-40B4-BE49-F238E27FC236}">
                <a16:creationId xmlns:a16="http://schemas.microsoft.com/office/drawing/2014/main" id="{3D9DE598-1945-43E0-9C50-CFAF12C24074}"/>
              </a:ext>
            </a:extLst>
          </p:cNvPr>
          <p:cNvSpPr txBox="1"/>
          <p:nvPr/>
        </p:nvSpPr>
        <p:spPr>
          <a:xfrm>
            <a:off x="6966726" y="5467022"/>
            <a:ext cx="90436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2860" rIns="22860" anchor="ctr">
            <a:spAutoFit/>
          </a:bodyPr>
          <a:lstStyle>
            <a:lvl1pPr defTabSz="787340">
              <a:defRPr sz="1600" b="1">
                <a:solidFill>
                  <a:srgbClr val="000000"/>
                </a:solidFill>
              </a:defRPr>
            </a:lvl1pPr>
          </a:lstStyle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Enrichment</a:t>
            </a:r>
          </a:p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 </a:t>
            </a: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Data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 Providers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Helvetica"/>
              <a:sym typeface="Raleway"/>
            </a:endParaRPr>
          </a:p>
        </p:txBody>
      </p:sp>
      <p:sp>
        <p:nvSpPr>
          <p:cNvPr id="164" name="Line">
            <a:extLst>
              <a:ext uri="{FF2B5EF4-FFF2-40B4-BE49-F238E27FC236}">
                <a16:creationId xmlns:a16="http://schemas.microsoft.com/office/drawing/2014/main" id="{E3733675-EE62-4E10-795D-B4EC0FDC1AA6}"/>
              </a:ext>
            </a:extLst>
          </p:cNvPr>
          <p:cNvSpPr/>
          <p:nvPr/>
        </p:nvSpPr>
        <p:spPr>
          <a:xfrm flipV="1">
            <a:off x="9665707" y="4755272"/>
            <a:ext cx="600523" cy="5363"/>
          </a:xfrm>
          <a:prstGeom prst="line">
            <a:avLst/>
          </a:prstGeom>
          <a:noFill/>
          <a:ln w="50800" cap="flat">
            <a:solidFill>
              <a:schemeClr val="bg2"/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aleway Medium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Raleway Medium"/>
            </a:endParaRPr>
          </a:p>
        </p:txBody>
      </p:sp>
      <p:sp>
        <p:nvSpPr>
          <p:cNvPr id="165" name="Line">
            <a:extLst>
              <a:ext uri="{FF2B5EF4-FFF2-40B4-BE49-F238E27FC236}">
                <a16:creationId xmlns:a16="http://schemas.microsoft.com/office/drawing/2014/main" id="{3E604251-B3CF-8EBF-6E05-E73628AE51A7}"/>
              </a:ext>
            </a:extLst>
          </p:cNvPr>
          <p:cNvSpPr/>
          <p:nvPr/>
        </p:nvSpPr>
        <p:spPr>
          <a:xfrm>
            <a:off x="1902427" y="4475884"/>
            <a:ext cx="444600" cy="5363"/>
          </a:xfrm>
          <a:prstGeom prst="line">
            <a:avLst/>
          </a:prstGeom>
          <a:noFill/>
          <a:ln w="50800" cap="flat">
            <a:solidFill>
              <a:schemeClr val="bg2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aleway Medium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Raleway Medium"/>
            </a:endParaRPr>
          </a:p>
        </p:txBody>
      </p:sp>
      <p:sp>
        <p:nvSpPr>
          <p:cNvPr id="101" name="Automated…">
            <a:extLst>
              <a:ext uri="{FF2B5EF4-FFF2-40B4-BE49-F238E27FC236}">
                <a16:creationId xmlns:a16="http://schemas.microsoft.com/office/drawing/2014/main" id="{DFE0B5CE-BEFA-72D7-C3E1-E21645F08450}"/>
              </a:ext>
            </a:extLst>
          </p:cNvPr>
          <p:cNvSpPr txBox="1"/>
          <p:nvPr/>
        </p:nvSpPr>
        <p:spPr>
          <a:xfrm>
            <a:off x="4440277" y="1181229"/>
            <a:ext cx="3051792" cy="269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ctr" defTabSz="410764">
              <a:lnSpc>
                <a:spcPct val="80000"/>
              </a:lnSpc>
              <a:defRPr sz="2400">
                <a:solidFill>
                  <a:srgbClr val="A62419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</a:lstStyle>
          <a:p>
            <a:pPr marL="0" marR="0" lvl="0" indent="0" algn="ctr" defTabSz="410764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Raleway Black"/>
                <a:sym typeface="Raleway Black"/>
              </a:rPr>
              <a:t>rg1 Platform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Raleway Black"/>
              <a:sym typeface="Raleway Black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9777251-B110-EE11-A429-1E4F5DDF2A33}"/>
              </a:ext>
            </a:extLst>
          </p:cNvPr>
          <p:cNvSpPr/>
          <p:nvPr/>
        </p:nvSpPr>
        <p:spPr>
          <a:xfrm>
            <a:off x="2455465" y="3122936"/>
            <a:ext cx="7165015" cy="82763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Line">
            <a:extLst>
              <a:ext uri="{FF2B5EF4-FFF2-40B4-BE49-F238E27FC236}">
                <a16:creationId xmlns:a16="http://schemas.microsoft.com/office/drawing/2014/main" id="{7C0B730C-BE88-80D5-924A-B66AD897FFA5}"/>
              </a:ext>
            </a:extLst>
          </p:cNvPr>
          <p:cNvSpPr/>
          <p:nvPr/>
        </p:nvSpPr>
        <p:spPr>
          <a:xfrm flipV="1">
            <a:off x="1235705" y="5794814"/>
            <a:ext cx="0" cy="329634"/>
          </a:xfrm>
          <a:prstGeom prst="line">
            <a:avLst/>
          </a:prstGeom>
          <a:noFill/>
          <a:ln w="50800" cap="flat">
            <a:solidFill>
              <a:schemeClr val="bg2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aleway Medium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Raleway Medium"/>
            </a:endParaRPr>
          </a:p>
        </p:txBody>
      </p:sp>
      <p:sp>
        <p:nvSpPr>
          <p:cNvPr id="112" name="Line">
            <a:extLst>
              <a:ext uri="{FF2B5EF4-FFF2-40B4-BE49-F238E27FC236}">
                <a16:creationId xmlns:a16="http://schemas.microsoft.com/office/drawing/2014/main" id="{25847355-03A1-01E5-5962-072D1B0885C5}"/>
              </a:ext>
            </a:extLst>
          </p:cNvPr>
          <p:cNvSpPr/>
          <p:nvPr/>
        </p:nvSpPr>
        <p:spPr>
          <a:xfrm>
            <a:off x="1217599" y="6114559"/>
            <a:ext cx="9717649" cy="3369"/>
          </a:xfrm>
          <a:prstGeom prst="line">
            <a:avLst/>
          </a:prstGeom>
          <a:noFill/>
          <a:ln w="50800" cap="flat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aleway Medium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Raleway Medium"/>
            </a:endParaRPr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B47BCED9-2DA3-9613-4A62-1D4CCE80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32" y="395679"/>
            <a:ext cx="8761620" cy="1042599"/>
          </a:xfrm>
        </p:spPr>
        <p:txBody>
          <a:bodyPr/>
          <a:lstStyle/>
          <a:p>
            <a:r>
              <a:rPr lang="en-US" dirty="0"/>
              <a:t>rg1 logical architecture</a:t>
            </a:r>
          </a:p>
        </p:txBody>
      </p:sp>
      <p:sp>
        <p:nvSpPr>
          <p:cNvPr id="125" name="Line">
            <a:extLst>
              <a:ext uri="{FF2B5EF4-FFF2-40B4-BE49-F238E27FC236}">
                <a16:creationId xmlns:a16="http://schemas.microsoft.com/office/drawing/2014/main" id="{E29EA8DF-0F6D-444C-F31E-2706FEE6EA35}"/>
              </a:ext>
            </a:extLst>
          </p:cNvPr>
          <p:cNvSpPr/>
          <p:nvPr/>
        </p:nvSpPr>
        <p:spPr>
          <a:xfrm flipH="1" flipV="1">
            <a:off x="6773053" y="4932690"/>
            <a:ext cx="0" cy="349891"/>
          </a:xfrm>
          <a:prstGeom prst="line">
            <a:avLst/>
          </a:prstGeom>
          <a:noFill/>
          <a:ln w="50800" cap="flat">
            <a:solidFill>
              <a:schemeClr val="bg2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aleway Medium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Raleway Medium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6138EF9-8AAE-821C-90E7-8F6902533AB1}"/>
              </a:ext>
            </a:extLst>
          </p:cNvPr>
          <p:cNvGrpSpPr/>
          <p:nvPr/>
        </p:nvGrpSpPr>
        <p:grpSpPr>
          <a:xfrm>
            <a:off x="925350" y="2068844"/>
            <a:ext cx="657827" cy="380524"/>
            <a:chOff x="2432234" y="1722644"/>
            <a:chExt cx="657827" cy="380524"/>
          </a:xfrm>
          <a:solidFill>
            <a:schemeClr val="accent1"/>
          </a:solidFill>
        </p:grpSpPr>
        <p:sp>
          <p:nvSpPr>
            <p:cNvPr id="104" name="Rectangle 146">
              <a:extLst>
                <a:ext uri="{FF2B5EF4-FFF2-40B4-BE49-F238E27FC236}">
                  <a16:creationId xmlns:a16="http://schemas.microsoft.com/office/drawing/2014/main" id="{63A4C1B9-D4E4-7620-6900-36244237D4CD}"/>
                </a:ext>
              </a:extLst>
            </p:cNvPr>
            <p:cNvSpPr/>
            <p:nvPr/>
          </p:nvSpPr>
          <p:spPr>
            <a:xfrm>
              <a:off x="2432234" y="1722644"/>
              <a:ext cx="657827" cy="38052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TextBox 147">
              <a:extLst>
                <a:ext uri="{FF2B5EF4-FFF2-40B4-BE49-F238E27FC236}">
                  <a16:creationId xmlns:a16="http://schemas.microsoft.com/office/drawing/2014/main" id="{185EB67C-18D0-B00D-972D-6106F24D096A}"/>
                </a:ext>
              </a:extLst>
            </p:cNvPr>
            <p:cNvSpPr txBox="1"/>
            <p:nvPr/>
          </p:nvSpPr>
          <p:spPr>
            <a:xfrm>
              <a:off x="2496071" y="1745268"/>
              <a:ext cx="531876" cy="338554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22860" rIns="22860" anchor="ctr">
              <a:spAutoFit/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/>
                  <a:ea typeface="+mn-ea"/>
                  <a:cs typeface="Helvetica"/>
                  <a:sym typeface="Raleway"/>
                </a:rPr>
                <a:t>Customer</a:t>
              </a: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Data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4D1356D-5827-1263-9CA9-68F27F541DE4}"/>
              </a:ext>
            </a:extLst>
          </p:cNvPr>
          <p:cNvGrpSpPr/>
          <p:nvPr/>
        </p:nvGrpSpPr>
        <p:grpSpPr>
          <a:xfrm>
            <a:off x="925350" y="3615291"/>
            <a:ext cx="657827" cy="380524"/>
            <a:chOff x="2432234" y="1722644"/>
            <a:chExt cx="657827" cy="380524"/>
          </a:xfrm>
          <a:solidFill>
            <a:schemeClr val="accent1"/>
          </a:solidFill>
        </p:grpSpPr>
        <p:sp>
          <p:nvSpPr>
            <p:cNvPr id="133" name="Rectangle 146">
              <a:extLst>
                <a:ext uri="{FF2B5EF4-FFF2-40B4-BE49-F238E27FC236}">
                  <a16:creationId xmlns:a16="http://schemas.microsoft.com/office/drawing/2014/main" id="{24B29722-C4A0-8DEB-78E8-63417E5CB1BE}"/>
                </a:ext>
              </a:extLst>
            </p:cNvPr>
            <p:cNvSpPr/>
            <p:nvPr/>
          </p:nvSpPr>
          <p:spPr>
            <a:xfrm>
              <a:off x="2432234" y="1722644"/>
              <a:ext cx="657827" cy="38052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TextBox 147">
              <a:extLst>
                <a:ext uri="{FF2B5EF4-FFF2-40B4-BE49-F238E27FC236}">
                  <a16:creationId xmlns:a16="http://schemas.microsoft.com/office/drawing/2014/main" id="{5391C163-BBB2-4253-7DDB-C2992F7486B8}"/>
                </a:ext>
              </a:extLst>
            </p:cNvPr>
            <p:cNvSpPr txBox="1"/>
            <p:nvPr/>
          </p:nvSpPr>
          <p:spPr>
            <a:xfrm>
              <a:off x="2446377" y="1745268"/>
              <a:ext cx="631263" cy="338554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22860" rIns="22860" anchor="ctr">
              <a:spAutoFit/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/>
                  <a:ea typeface="+mn-ea"/>
                  <a:cs typeface="Helvetica"/>
                  <a:sym typeface="Raleway"/>
                </a:rPr>
                <a:t>Transaction</a:t>
              </a: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Data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370A395-1E5A-C7B8-DE57-EE96CB2CF950}"/>
              </a:ext>
            </a:extLst>
          </p:cNvPr>
          <p:cNvGrpSpPr/>
          <p:nvPr/>
        </p:nvGrpSpPr>
        <p:grpSpPr>
          <a:xfrm>
            <a:off x="919204" y="5206156"/>
            <a:ext cx="657827" cy="380524"/>
            <a:chOff x="2432234" y="1722644"/>
            <a:chExt cx="657827" cy="380524"/>
          </a:xfrm>
          <a:solidFill>
            <a:schemeClr val="accent1"/>
          </a:solidFill>
        </p:grpSpPr>
        <p:sp>
          <p:nvSpPr>
            <p:cNvPr id="136" name="Rectangle 146">
              <a:extLst>
                <a:ext uri="{FF2B5EF4-FFF2-40B4-BE49-F238E27FC236}">
                  <a16:creationId xmlns:a16="http://schemas.microsoft.com/office/drawing/2014/main" id="{F1CBDB17-A4DA-7702-5388-ED23961A688F}"/>
                </a:ext>
              </a:extLst>
            </p:cNvPr>
            <p:cNvSpPr/>
            <p:nvPr/>
          </p:nvSpPr>
          <p:spPr>
            <a:xfrm>
              <a:off x="2432234" y="1722644"/>
              <a:ext cx="657827" cy="38052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TextBox 147">
              <a:extLst>
                <a:ext uri="{FF2B5EF4-FFF2-40B4-BE49-F238E27FC236}">
                  <a16:creationId xmlns:a16="http://schemas.microsoft.com/office/drawing/2014/main" id="{7D0193F2-4071-5102-3772-5F1B8FF2D840}"/>
                </a:ext>
              </a:extLst>
            </p:cNvPr>
            <p:cNvSpPr txBox="1"/>
            <p:nvPr/>
          </p:nvSpPr>
          <p:spPr>
            <a:xfrm>
              <a:off x="2483246" y="1745268"/>
              <a:ext cx="557525" cy="338554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22860" rIns="22860" anchor="ctr">
              <a:spAutoFit/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Reference</a:t>
              </a:r>
              <a:endPara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Data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34F0830-CFE2-DA97-5565-83E0F56246FE}"/>
              </a:ext>
            </a:extLst>
          </p:cNvPr>
          <p:cNvGrpSpPr/>
          <p:nvPr/>
        </p:nvGrpSpPr>
        <p:grpSpPr>
          <a:xfrm>
            <a:off x="941626" y="2829883"/>
            <a:ext cx="657827" cy="380524"/>
            <a:chOff x="2443523" y="1722644"/>
            <a:chExt cx="657827" cy="380524"/>
          </a:xfrm>
          <a:solidFill>
            <a:schemeClr val="accent1"/>
          </a:solidFill>
        </p:grpSpPr>
        <p:sp>
          <p:nvSpPr>
            <p:cNvPr id="139" name="Rectangle 146">
              <a:extLst>
                <a:ext uri="{FF2B5EF4-FFF2-40B4-BE49-F238E27FC236}">
                  <a16:creationId xmlns:a16="http://schemas.microsoft.com/office/drawing/2014/main" id="{1B9F5129-1767-683F-BFED-75200E48D086}"/>
                </a:ext>
              </a:extLst>
            </p:cNvPr>
            <p:cNvSpPr/>
            <p:nvPr/>
          </p:nvSpPr>
          <p:spPr>
            <a:xfrm>
              <a:off x="2443523" y="1722644"/>
              <a:ext cx="657827" cy="38052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TextBox 147">
              <a:extLst>
                <a:ext uri="{FF2B5EF4-FFF2-40B4-BE49-F238E27FC236}">
                  <a16:creationId xmlns:a16="http://schemas.microsoft.com/office/drawing/2014/main" id="{444F9ECE-FEC1-5429-C172-37035434941D}"/>
                </a:ext>
              </a:extLst>
            </p:cNvPr>
            <p:cNvSpPr txBox="1"/>
            <p:nvPr/>
          </p:nvSpPr>
          <p:spPr>
            <a:xfrm>
              <a:off x="2474431" y="1745268"/>
              <a:ext cx="575157" cy="338554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22860" rIns="22860" anchor="ctr">
              <a:spAutoFit/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Behavioral</a:t>
              </a:r>
              <a:endPara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Data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D8D6D3-F640-3F13-C376-23C71FD4DC49}"/>
              </a:ext>
            </a:extLst>
          </p:cNvPr>
          <p:cNvGrpSpPr/>
          <p:nvPr/>
        </p:nvGrpSpPr>
        <p:grpSpPr>
          <a:xfrm>
            <a:off x="919457" y="4371262"/>
            <a:ext cx="657827" cy="380524"/>
            <a:chOff x="2432234" y="1722644"/>
            <a:chExt cx="657827" cy="380524"/>
          </a:xfrm>
          <a:solidFill>
            <a:schemeClr val="accent1"/>
          </a:solidFill>
        </p:grpSpPr>
        <p:sp>
          <p:nvSpPr>
            <p:cNvPr id="142" name="Rectangle 146">
              <a:extLst>
                <a:ext uri="{FF2B5EF4-FFF2-40B4-BE49-F238E27FC236}">
                  <a16:creationId xmlns:a16="http://schemas.microsoft.com/office/drawing/2014/main" id="{9F7309F0-12C0-DE3B-5C36-624491B2B673}"/>
                </a:ext>
              </a:extLst>
            </p:cNvPr>
            <p:cNvSpPr/>
            <p:nvPr/>
          </p:nvSpPr>
          <p:spPr>
            <a:xfrm>
              <a:off x="2432234" y="1722644"/>
              <a:ext cx="657827" cy="38052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TextBox 147">
              <a:extLst>
                <a:ext uri="{FF2B5EF4-FFF2-40B4-BE49-F238E27FC236}">
                  <a16:creationId xmlns:a16="http://schemas.microsoft.com/office/drawing/2014/main" id="{ADF79117-20AE-7A07-BDD2-BBB65E7742D0}"/>
                </a:ext>
              </a:extLst>
            </p:cNvPr>
            <p:cNvSpPr txBox="1"/>
            <p:nvPr/>
          </p:nvSpPr>
          <p:spPr>
            <a:xfrm>
              <a:off x="2598661" y="1745268"/>
              <a:ext cx="326693" cy="338554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22860" rIns="22860" anchor="ctr">
              <a:spAutoFit/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Event</a:t>
              </a:r>
              <a:endPara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Data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2A30E20-20E7-B915-036B-3A6BE1E4CD11}"/>
              </a:ext>
            </a:extLst>
          </p:cNvPr>
          <p:cNvGrpSpPr/>
          <p:nvPr/>
        </p:nvGrpSpPr>
        <p:grpSpPr>
          <a:xfrm>
            <a:off x="10526288" y="2101757"/>
            <a:ext cx="657827" cy="380524"/>
            <a:chOff x="2432234" y="1722644"/>
            <a:chExt cx="657827" cy="380524"/>
          </a:xfrm>
          <a:solidFill>
            <a:schemeClr val="accent1"/>
          </a:solidFill>
        </p:grpSpPr>
        <p:sp>
          <p:nvSpPr>
            <p:cNvPr id="145" name="Rectangle 146">
              <a:extLst>
                <a:ext uri="{FF2B5EF4-FFF2-40B4-BE49-F238E27FC236}">
                  <a16:creationId xmlns:a16="http://schemas.microsoft.com/office/drawing/2014/main" id="{2E6C1410-B0CE-5484-3AF8-E2D8B6D3B1F9}"/>
                </a:ext>
              </a:extLst>
            </p:cNvPr>
            <p:cNvSpPr/>
            <p:nvPr/>
          </p:nvSpPr>
          <p:spPr>
            <a:xfrm>
              <a:off x="2432234" y="1722644"/>
              <a:ext cx="657827" cy="38052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TextBox 147">
              <a:extLst>
                <a:ext uri="{FF2B5EF4-FFF2-40B4-BE49-F238E27FC236}">
                  <a16:creationId xmlns:a16="http://schemas.microsoft.com/office/drawing/2014/main" id="{06B28D61-018D-40FE-9323-7561EF4AD30F}"/>
                </a:ext>
              </a:extLst>
            </p:cNvPr>
            <p:cNvSpPr txBox="1"/>
            <p:nvPr/>
          </p:nvSpPr>
          <p:spPr>
            <a:xfrm>
              <a:off x="2508094" y="1745268"/>
              <a:ext cx="507831" cy="338554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22860" rIns="22860" anchor="ctr">
              <a:spAutoFit/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/>
                  <a:ea typeface="+mn-ea"/>
                  <a:cs typeface="Helvetica"/>
                  <a:sym typeface="Raleway"/>
                </a:rPr>
                <a:t>Outreach</a:t>
              </a: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Channels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BD2FF66-C6E9-C49A-BDA6-2C1480F99784}"/>
              </a:ext>
            </a:extLst>
          </p:cNvPr>
          <p:cNvGrpSpPr/>
          <p:nvPr/>
        </p:nvGrpSpPr>
        <p:grpSpPr>
          <a:xfrm>
            <a:off x="10516503" y="3206885"/>
            <a:ext cx="657827" cy="380524"/>
            <a:chOff x="2432234" y="1722644"/>
            <a:chExt cx="657827" cy="380524"/>
          </a:xfrm>
          <a:solidFill>
            <a:schemeClr val="accent1"/>
          </a:solidFill>
        </p:grpSpPr>
        <p:sp>
          <p:nvSpPr>
            <p:cNvPr id="149" name="Rectangle 146">
              <a:extLst>
                <a:ext uri="{FF2B5EF4-FFF2-40B4-BE49-F238E27FC236}">
                  <a16:creationId xmlns:a16="http://schemas.microsoft.com/office/drawing/2014/main" id="{39036096-839F-691C-E5BF-355FA446AF6B}"/>
                </a:ext>
              </a:extLst>
            </p:cNvPr>
            <p:cNvSpPr/>
            <p:nvPr/>
          </p:nvSpPr>
          <p:spPr>
            <a:xfrm>
              <a:off x="2432234" y="1722644"/>
              <a:ext cx="657827" cy="38052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TextBox 147">
              <a:extLst>
                <a:ext uri="{FF2B5EF4-FFF2-40B4-BE49-F238E27FC236}">
                  <a16:creationId xmlns:a16="http://schemas.microsoft.com/office/drawing/2014/main" id="{B67E492C-2DA1-4888-EB9D-157E0B661526}"/>
                </a:ext>
              </a:extLst>
            </p:cNvPr>
            <p:cNvSpPr txBox="1"/>
            <p:nvPr/>
          </p:nvSpPr>
          <p:spPr>
            <a:xfrm>
              <a:off x="2472828" y="1745268"/>
              <a:ext cx="578364" cy="338554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22860" rIns="22860" anchor="ctr">
              <a:spAutoFit/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/>
                  <a:ea typeface="+mn-ea"/>
                  <a:cs typeface="Helvetica"/>
                  <a:sym typeface="Raleway"/>
                </a:rPr>
                <a:t>Interactive</a:t>
              </a: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Channels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700A885-A75D-19EC-D005-3AA83E996B2C}"/>
              </a:ext>
            </a:extLst>
          </p:cNvPr>
          <p:cNvGrpSpPr/>
          <p:nvPr/>
        </p:nvGrpSpPr>
        <p:grpSpPr>
          <a:xfrm>
            <a:off x="10525209" y="2659176"/>
            <a:ext cx="657827" cy="380524"/>
            <a:chOff x="2432234" y="1722644"/>
            <a:chExt cx="657827" cy="380524"/>
          </a:xfrm>
        </p:grpSpPr>
        <p:sp>
          <p:nvSpPr>
            <p:cNvPr id="152" name="Rectangle 146">
              <a:extLst>
                <a:ext uri="{FF2B5EF4-FFF2-40B4-BE49-F238E27FC236}">
                  <a16:creationId xmlns:a16="http://schemas.microsoft.com/office/drawing/2014/main" id="{CF27A6F9-8A61-361B-8BA1-4B8F4B9A20E6}"/>
                </a:ext>
              </a:extLst>
            </p:cNvPr>
            <p:cNvSpPr/>
            <p:nvPr/>
          </p:nvSpPr>
          <p:spPr>
            <a:xfrm>
              <a:off x="2432234" y="1722644"/>
              <a:ext cx="657827" cy="380524"/>
            </a:xfrm>
            <a:prstGeom prst="rect">
              <a:avLst/>
            </a:prstGeom>
            <a:solidFill>
              <a:schemeClr val="accent1">
                <a:alpha val="99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TextBox 147">
              <a:extLst>
                <a:ext uri="{FF2B5EF4-FFF2-40B4-BE49-F238E27FC236}">
                  <a16:creationId xmlns:a16="http://schemas.microsoft.com/office/drawing/2014/main" id="{0EA8FB8F-FD6D-6FED-AF0F-AC3CB5A52A6E}"/>
                </a:ext>
              </a:extLst>
            </p:cNvPr>
            <p:cNvSpPr txBox="1"/>
            <p:nvPr/>
          </p:nvSpPr>
          <p:spPr>
            <a:xfrm>
              <a:off x="2485652" y="1745268"/>
              <a:ext cx="552716" cy="338554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22860" rIns="22860" anchor="ctr">
              <a:spAutoFit/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Social/Ad</a:t>
              </a:r>
              <a:endPara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Channels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5CE8836-DF95-56F6-3563-D46F6CB1D5AC}"/>
              </a:ext>
            </a:extLst>
          </p:cNvPr>
          <p:cNvGrpSpPr/>
          <p:nvPr/>
        </p:nvGrpSpPr>
        <p:grpSpPr>
          <a:xfrm>
            <a:off x="10515467" y="4126304"/>
            <a:ext cx="657827" cy="380524"/>
            <a:chOff x="2432234" y="1722644"/>
            <a:chExt cx="657827" cy="380524"/>
          </a:xfrm>
          <a:solidFill>
            <a:schemeClr val="accent1"/>
          </a:solidFill>
        </p:grpSpPr>
        <p:sp>
          <p:nvSpPr>
            <p:cNvPr id="155" name="Rectangle 146">
              <a:extLst>
                <a:ext uri="{FF2B5EF4-FFF2-40B4-BE49-F238E27FC236}">
                  <a16:creationId xmlns:a16="http://schemas.microsoft.com/office/drawing/2014/main" id="{DD702723-C8CA-3164-E711-979CF8A70542}"/>
                </a:ext>
              </a:extLst>
            </p:cNvPr>
            <p:cNvSpPr/>
            <p:nvPr/>
          </p:nvSpPr>
          <p:spPr>
            <a:xfrm>
              <a:off x="2432234" y="1722644"/>
              <a:ext cx="657827" cy="38052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TextBox 147">
              <a:extLst>
                <a:ext uri="{FF2B5EF4-FFF2-40B4-BE49-F238E27FC236}">
                  <a16:creationId xmlns:a16="http://schemas.microsoft.com/office/drawing/2014/main" id="{55A38B1C-6171-B6DF-CF55-4622E1625671}"/>
                </a:ext>
              </a:extLst>
            </p:cNvPr>
            <p:cNvSpPr txBox="1"/>
            <p:nvPr/>
          </p:nvSpPr>
          <p:spPr>
            <a:xfrm>
              <a:off x="2479242" y="1745268"/>
              <a:ext cx="565539" cy="338554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22860" rIns="22860" anchor="ctr">
              <a:spAutoFit/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Enterprise</a:t>
              </a: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/>
                  <a:ea typeface="+mn-ea"/>
                  <a:cs typeface="Helvetica"/>
                  <a:sym typeface="Raleway"/>
                </a:rPr>
                <a:t>Apps/DBs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D132F49-E656-2D81-7D29-F20DF064EE2E}"/>
              </a:ext>
            </a:extLst>
          </p:cNvPr>
          <p:cNvGrpSpPr/>
          <p:nvPr/>
        </p:nvGrpSpPr>
        <p:grpSpPr>
          <a:xfrm>
            <a:off x="10521428" y="4666248"/>
            <a:ext cx="669735" cy="380524"/>
            <a:chOff x="2427143" y="1722644"/>
            <a:chExt cx="669735" cy="380524"/>
          </a:xfrm>
          <a:solidFill>
            <a:schemeClr val="accent1"/>
          </a:solidFill>
        </p:grpSpPr>
        <p:sp>
          <p:nvSpPr>
            <p:cNvPr id="158" name="Rectangle 146">
              <a:extLst>
                <a:ext uri="{FF2B5EF4-FFF2-40B4-BE49-F238E27FC236}">
                  <a16:creationId xmlns:a16="http://schemas.microsoft.com/office/drawing/2014/main" id="{71CE0039-A8EC-DC63-FAA8-5F0798EC59F7}"/>
                </a:ext>
              </a:extLst>
            </p:cNvPr>
            <p:cNvSpPr/>
            <p:nvPr/>
          </p:nvSpPr>
          <p:spPr>
            <a:xfrm>
              <a:off x="2432234" y="1722644"/>
              <a:ext cx="657827" cy="38052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TextBox 147">
              <a:extLst>
                <a:ext uri="{FF2B5EF4-FFF2-40B4-BE49-F238E27FC236}">
                  <a16:creationId xmlns:a16="http://schemas.microsoft.com/office/drawing/2014/main" id="{395D6D07-377C-2E2A-7351-B3884B94875E}"/>
                </a:ext>
              </a:extLst>
            </p:cNvPr>
            <p:cNvSpPr txBox="1"/>
            <p:nvPr/>
          </p:nvSpPr>
          <p:spPr>
            <a:xfrm>
              <a:off x="2427143" y="1745268"/>
              <a:ext cx="669735" cy="338554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22860" rIns="22860" anchor="ctr">
              <a:spAutoFit/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BI &amp; Analytic</a:t>
              </a: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/>
                  <a:ea typeface="+mn-ea"/>
                  <a:cs typeface="Helvetica"/>
                  <a:sym typeface="Raleway"/>
                </a:rPr>
                <a:t>Ecosystems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124AC17-8D7B-EFA0-C628-97C2010FC5D8}"/>
              </a:ext>
            </a:extLst>
          </p:cNvPr>
          <p:cNvGrpSpPr/>
          <p:nvPr/>
        </p:nvGrpSpPr>
        <p:grpSpPr>
          <a:xfrm>
            <a:off x="10530597" y="5225722"/>
            <a:ext cx="657827" cy="380524"/>
            <a:chOff x="2432234" y="1722644"/>
            <a:chExt cx="657827" cy="380524"/>
          </a:xfrm>
          <a:solidFill>
            <a:schemeClr val="accent1"/>
          </a:solidFill>
        </p:grpSpPr>
        <p:sp>
          <p:nvSpPr>
            <p:cNvPr id="161" name="Rectangle 146">
              <a:extLst>
                <a:ext uri="{FF2B5EF4-FFF2-40B4-BE49-F238E27FC236}">
                  <a16:creationId xmlns:a16="http://schemas.microsoft.com/office/drawing/2014/main" id="{2430D865-58E6-4B2B-A034-EB03FEC0B9C2}"/>
                </a:ext>
              </a:extLst>
            </p:cNvPr>
            <p:cNvSpPr/>
            <p:nvPr/>
          </p:nvSpPr>
          <p:spPr>
            <a:xfrm>
              <a:off x="2432234" y="1722644"/>
              <a:ext cx="657827" cy="38052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TextBox 147">
              <a:extLst>
                <a:ext uri="{FF2B5EF4-FFF2-40B4-BE49-F238E27FC236}">
                  <a16:creationId xmlns:a16="http://schemas.microsoft.com/office/drawing/2014/main" id="{A03DA6D6-8FC9-7DB1-2A87-27B28BB6C959}"/>
                </a:ext>
              </a:extLst>
            </p:cNvPr>
            <p:cNvSpPr txBox="1"/>
            <p:nvPr/>
          </p:nvSpPr>
          <p:spPr>
            <a:xfrm>
              <a:off x="2446382" y="1745268"/>
              <a:ext cx="631263" cy="338554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22860" rIns="22860" anchor="ctr">
              <a:spAutoFit/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"/>
                  <a:ea typeface="+mn-ea"/>
                  <a:cs typeface="Helvetica"/>
                  <a:sym typeface="Raleway"/>
                </a:rPr>
                <a:t>Events/</a:t>
              </a: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</a:defRPr>
              </a:pPr>
              <a:r>
                <a:rPr lang="en-US" sz="800" b="1" kern="0">
                  <a:solidFill>
                    <a:srgbClr val="FFFFFF"/>
                  </a:solidFill>
                  <a:latin typeface="Raleway"/>
                  <a:cs typeface="Helvetica"/>
                  <a:sym typeface="Raleway"/>
                </a:rPr>
                <a:t>Middleware</a:t>
              </a:r>
              <a:endPara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endParaRPr>
            </a:p>
          </p:txBody>
        </p: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55F1118-6A15-7166-0BE8-7652BAFEB3D6}"/>
              </a:ext>
            </a:extLst>
          </p:cNvPr>
          <p:cNvCxnSpPr>
            <a:cxnSpLocks/>
          </p:cNvCxnSpPr>
          <p:nvPr/>
        </p:nvCxnSpPr>
        <p:spPr>
          <a:xfrm>
            <a:off x="10418333" y="3844465"/>
            <a:ext cx="8852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Line">
            <a:extLst>
              <a:ext uri="{FF2B5EF4-FFF2-40B4-BE49-F238E27FC236}">
                <a16:creationId xmlns:a16="http://schemas.microsoft.com/office/drawing/2014/main" id="{8893D60E-662B-A4DE-B8E6-656B62D8EA86}"/>
              </a:ext>
            </a:extLst>
          </p:cNvPr>
          <p:cNvSpPr/>
          <p:nvPr/>
        </p:nvSpPr>
        <p:spPr>
          <a:xfrm flipH="1" flipV="1">
            <a:off x="10910715" y="5880122"/>
            <a:ext cx="0" cy="244326"/>
          </a:xfrm>
          <a:prstGeom prst="line">
            <a:avLst/>
          </a:prstGeom>
          <a:noFill/>
          <a:ln w="50800" cap="flat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aleway Medium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Raleway Medium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2764B2-2E6F-F6DB-964E-FB040272EDE1}"/>
              </a:ext>
            </a:extLst>
          </p:cNvPr>
          <p:cNvGrpSpPr/>
          <p:nvPr/>
        </p:nvGrpSpPr>
        <p:grpSpPr>
          <a:xfrm>
            <a:off x="5593116" y="5980848"/>
            <a:ext cx="793500" cy="430876"/>
            <a:chOff x="446125" y="6062874"/>
            <a:chExt cx="793500" cy="430876"/>
          </a:xfrm>
          <a:solidFill>
            <a:schemeClr val="bg1"/>
          </a:solidFill>
        </p:grpSpPr>
        <p:sp>
          <p:nvSpPr>
            <p:cNvPr id="21" name="TextBox 264">
              <a:extLst>
                <a:ext uri="{FF2B5EF4-FFF2-40B4-BE49-F238E27FC236}">
                  <a16:creationId xmlns:a16="http://schemas.microsoft.com/office/drawing/2014/main" id="{E249747C-0366-7078-BE55-6D100BDCEF6F}"/>
                </a:ext>
              </a:extLst>
            </p:cNvPr>
            <p:cNvSpPr txBox="1"/>
            <p:nvPr/>
          </p:nvSpPr>
          <p:spPr>
            <a:xfrm>
              <a:off x="446125" y="6301431"/>
              <a:ext cx="793500" cy="192319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22860" rIns="22860" anchor="ctr">
              <a:spAutoFit/>
            </a:bodyPr>
            <a:lstStyle>
              <a:lvl1pPr defTabSz="787340">
                <a:defRPr sz="1600" b="1">
                  <a:solidFill>
                    <a:srgbClr val="000000"/>
                  </a:solidFill>
                </a:defRPr>
              </a:lvl1pPr>
            </a:lstStyle>
            <a:p>
              <a:pPr marL="0" marR="0" lvl="0" indent="0" algn="ctr" defTabSz="3936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/>
                  <a:ea typeface="+mn-ea"/>
                  <a:cs typeface="Helvetica"/>
                  <a:sym typeface="Raleway"/>
                </a:rPr>
                <a:t>Response Data</a:t>
              </a:r>
            </a:p>
          </p:txBody>
        </p:sp>
        <p:pic>
          <p:nvPicPr>
            <p:cNvPr id="22" name="Picture 172" descr="Picture 172">
              <a:extLst>
                <a:ext uri="{FF2B5EF4-FFF2-40B4-BE49-F238E27FC236}">
                  <a16:creationId xmlns:a16="http://schemas.microsoft.com/office/drawing/2014/main" id="{DD353C4F-D123-5DBE-42B7-2D81F457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826" y="6062874"/>
              <a:ext cx="326099" cy="269216"/>
            </a:xfrm>
            <a:prstGeom prst="rect">
              <a:avLst/>
            </a:prstGeom>
            <a:grpFill/>
            <a:ln w="12700">
              <a:miter lim="400000"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209D571-1485-4FFF-0182-165FB6D84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91" y="4096653"/>
            <a:ext cx="1077508" cy="572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25BFA-EB34-FC03-94D4-92B89C90C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775" y="4281470"/>
            <a:ext cx="364372" cy="572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1676A0-547B-E129-9F84-916D32BC2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559" y="4281470"/>
            <a:ext cx="458824" cy="408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B8B46F-6C70-50B0-FF3C-9690DFBA1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108" y="4389890"/>
            <a:ext cx="599194" cy="4865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D669A1-3F63-B17B-950C-7EE1E8DB1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7507" y="4176839"/>
            <a:ext cx="869148" cy="578433"/>
          </a:xfrm>
          <a:prstGeom prst="rect">
            <a:avLst/>
          </a:prstGeom>
        </p:spPr>
      </p:pic>
      <p:sp>
        <p:nvSpPr>
          <p:cNvPr id="23" name="TextBox 233">
            <a:extLst>
              <a:ext uri="{FF2B5EF4-FFF2-40B4-BE49-F238E27FC236}">
                <a16:creationId xmlns:a16="http://schemas.microsoft.com/office/drawing/2014/main" id="{FDE0913B-65FB-0E2B-7E27-FEC4F545DC94}"/>
              </a:ext>
            </a:extLst>
          </p:cNvPr>
          <p:cNvSpPr txBox="1"/>
          <p:nvPr/>
        </p:nvSpPr>
        <p:spPr>
          <a:xfrm>
            <a:off x="8245971" y="4661942"/>
            <a:ext cx="112060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t">
            <a:spAutoFit/>
          </a:bodyPr>
          <a:lstStyle/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000000"/>
                </a:solidFill>
              </a:defRPr>
            </a:pPr>
            <a:r>
              <a:rPr lang="en-US" sz="700" b="1" kern="0">
                <a:solidFill>
                  <a:srgbClr val="000000"/>
                </a:solidFill>
                <a:latin typeface="Raleway"/>
                <a:cs typeface="Helvetica"/>
                <a:sym typeface="Raleway"/>
              </a:rPr>
              <a:t>Cloud Storage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Helvetica"/>
              <a:sym typeface="Raleway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CAEE31-AA9E-9421-7A4E-29C202971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0509" y="4281470"/>
            <a:ext cx="401374" cy="401374"/>
          </a:xfrm>
          <a:prstGeom prst="rect">
            <a:avLst/>
          </a:prstGeom>
        </p:spPr>
      </p:pic>
      <p:sp>
        <p:nvSpPr>
          <p:cNvPr id="33" name="TextBox 233">
            <a:extLst>
              <a:ext uri="{FF2B5EF4-FFF2-40B4-BE49-F238E27FC236}">
                <a16:creationId xmlns:a16="http://schemas.microsoft.com/office/drawing/2014/main" id="{2FAA18CD-3612-A70B-BAFC-DEF1E8A84ABA}"/>
              </a:ext>
            </a:extLst>
          </p:cNvPr>
          <p:cNvSpPr txBox="1"/>
          <p:nvPr/>
        </p:nvSpPr>
        <p:spPr>
          <a:xfrm>
            <a:off x="7093826" y="4668918"/>
            <a:ext cx="112060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t">
            <a:spAutoFit/>
          </a:bodyPr>
          <a:lstStyle/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000000"/>
                </a:solidFill>
              </a:defRPr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Publish/Subscribe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Helvetica"/>
              <a:sym typeface="Raleway"/>
            </a:endParaRPr>
          </a:p>
        </p:txBody>
      </p:sp>
      <p:sp>
        <p:nvSpPr>
          <p:cNvPr id="39" name="TextBox 233">
            <a:extLst>
              <a:ext uri="{FF2B5EF4-FFF2-40B4-BE49-F238E27FC236}">
                <a16:creationId xmlns:a16="http://schemas.microsoft.com/office/drawing/2014/main" id="{3E367AA7-AAD1-03A5-B0E0-B8FAFAA56554}"/>
              </a:ext>
            </a:extLst>
          </p:cNvPr>
          <p:cNvSpPr txBox="1"/>
          <p:nvPr/>
        </p:nvSpPr>
        <p:spPr>
          <a:xfrm>
            <a:off x="6435827" y="3744917"/>
            <a:ext cx="2012391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t">
            <a:spAutoFit/>
          </a:bodyPr>
          <a:lstStyle/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000000"/>
                </a:solidFill>
              </a:defRPr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Segmentation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Helvetica"/>
              <a:sym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A7926-C753-0186-11A2-A5E29043E734}"/>
              </a:ext>
            </a:extLst>
          </p:cNvPr>
          <p:cNvSpPr txBox="1"/>
          <p:nvPr/>
        </p:nvSpPr>
        <p:spPr>
          <a:xfrm>
            <a:off x="5135539" y="3102494"/>
            <a:ext cx="1708654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Raleway ExtraBold" panose="020B0503030101060003" pitchFamily="34" charset="77"/>
                <a:ea typeface="+mn-ea"/>
                <a:cs typeface="+mn-cs"/>
                <a:sym typeface="Raleway"/>
              </a:rPr>
              <a:t>Intelligence Layer</a:t>
            </a:r>
          </a:p>
        </p:txBody>
      </p:sp>
      <p:sp>
        <p:nvSpPr>
          <p:cNvPr id="13" name="TextBox 233">
            <a:extLst>
              <a:ext uri="{FF2B5EF4-FFF2-40B4-BE49-F238E27FC236}">
                <a16:creationId xmlns:a16="http://schemas.microsoft.com/office/drawing/2014/main" id="{C3BEFBFE-F035-5933-B84C-62756EEE85C3}"/>
              </a:ext>
            </a:extLst>
          </p:cNvPr>
          <p:cNvSpPr txBox="1"/>
          <p:nvPr/>
        </p:nvSpPr>
        <p:spPr>
          <a:xfrm>
            <a:off x="7970468" y="3740297"/>
            <a:ext cx="2012391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t">
            <a:spAutoFit/>
          </a:bodyPr>
          <a:lstStyle/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000000"/>
                </a:solidFill>
              </a:defRPr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Activation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Helvetica"/>
              <a:sym typeface="Raleway"/>
            </a:endParaRPr>
          </a:p>
        </p:txBody>
      </p:sp>
      <p:sp>
        <p:nvSpPr>
          <p:cNvPr id="14" name="TextBox 233">
            <a:extLst>
              <a:ext uri="{FF2B5EF4-FFF2-40B4-BE49-F238E27FC236}">
                <a16:creationId xmlns:a16="http://schemas.microsoft.com/office/drawing/2014/main" id="{EF76E253-C218-D6BB-5A69-97FDDED5D0FE}"/>
              </a:ext>
            </a:extLst>
          </p:cNvPr>
          <p:cNvSpPr txBox="1"/>
          <p:nvPr/>
        </p:nvSpPr>
        <p:spPr>
          <a:xfrm>
            <a:off x="3374584" y="3743722"/>
            <a:ext cx="2012391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t">
            <a:spAutoFit/>
          </a:bodyPr>
          <a:lstStyle/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000000"/>
                </a:solidFill>
              </a:defRPr>
            </a:pPr>
            <a:r>
              <a:rPr lang="en-US" sz="800" b="1" kern="0">
                <a:solidFill>
                  <a:srgbClr val="000000"/>
                </a:solidFill>
                <a:latin typeface="Raleway"/>
                <a:cs typeface="Helvetica"/>
                <a:sym typeface="Raleway"/>
              </a:rPr>
              <a:t>Triggers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Helvetica"/>
              <a:sym typeface="Raleway"/>
            </a:endParaRPr>
          </a:p>
        </p:txBody>
      </p:sp>
      <p:sp>
        <p:nvSpPr>
          <p:cNvPr id="16" name="TextBox 233">
            <a:extLst>
              <a:ext uri="{FF2B5EF4-FFF2-40B4-BE49-F238E27FC236}">
                <a16:creationId xmlns:a16="http://schemas.microsoft.com/office/drawing/2014/main" id="{27FCFEF0-A460-9E9C-9B3A-88068B3630A4}"/>
              </a:ext>
            </a:extLst>
          </p:cNvPr>
          <p:cNvSpPr txBox="1"/>
          <p:nvPr/>
        </p:nvSpPr>
        <p:spPr>
          <a:xfrm>
            <a:off x="2116821" y="3744917"/>
            <a:ext cx="2012391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t">
            <a:spAutoFit/>
          </a:bodyPr>
          <a:lstStyle/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000000"/>
                </a:solidFill>
              </a:defRPr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Customer </a:t>
            </a:r>
            <a:r>
              <a:rPr lang="en-US" sz="800" b="1" kern="0">
                <a:solidFill>
                  <a:srgbClr val="000000"/>
                </a:solidFill>
                <a:latin typeface="Raleway"/>
                <a:cs typeface="Helvetica"/>
                <a:sym typeface="Raleway"/>
              </a:rPr>
              <a:t>Insights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Helvetica"/>
              <a:sym typeface="Raleway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3EFC6-FF3C-8102-973C-415679B61F86}"/>
              </a:ext>
            </a:extLst>
          </p:cNvPr>
          <p:cNvSpPr/>
          <p:nvPr/>
        </p:nvSpPr>
        <p:spPr>
          <a:xfrm>
            <a:off x="2449650" y="1529105"/>
            <a:ext cx="7165015" cy="150152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CC615-5C35-F1A5-76E7-8308F30A47C3}"/>
              </a:ext>
            </a:extLst>
          </p:cNvPr>
          <p:cNvSpPr txBox="1"/>
          <p:nvPr/>
        </p:nvSpPr>
        <p:spPr>
          <a:xfrm>
            <a:off x="5128237" y="1484042"/>
            <a:ext cx="1708654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>
                <a:solidFill>
                  <a:srgbClr val="535353">
                    <a:lumMod val="50000"/>
                  </a:srgbClr>
                </a:solidFill>
                <a:latin typeface="Raleway ExtraBold" panose="020B0503030101060003" pitchFamily="34" charset="77"/>
                <a:sym typeface="Raleway"/>
              </a:rPr>
              <a:t>Solution</a:t>
            </a: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Raleway ExtraBold" panose="020B0503030101060003" pitchFamily="34" charset="77"/>
                <a:ea typeface="+mn-ea"/>
                <a:cs typeface="+mn-cs"/>
                <a:sym typeface="Raleway"/>
              </a:rPr>
              <a:t> Layer</a:t>
            </a:r>
          </a:p>
        </p:txBody>
      </p:sp>
      <p:sp>
        <p:nvSpPr>
          <p:cNvPr id="100" name="TextBox 335">
            <a:extLst>
              <a:ext uri="{FF2B5EF4-FFF2-40B4-BE49-F238E27FC236}">
                <a16:creationId xmlns:a16="http://schemas.microsoft.com/office/drawing/2014/main" id="{3C67D535-FE25-46B2-510F-9B290D3D002B}"/>
              </a:ext>
            </a:extLst>
          </p:cNvPr>
          <p:cNvSpPr txBox="1"/>
          <p:nvPr/>
        </p:nvSpPr>
        <p:spPr>
          <a:xfrm>
            <a:off x="5478226" y="3748606"/>
            <a:ext cx="1008673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ctr">
            <a:spAutoFit/>
          </a:bodyPr>
          <a:lstStyle>
            <a:lvl1pPr defTabSz="787340">
              <a:defRPr sz="1700" b="1">
                <a:solidFill>
                  <a:srgbClr val="000000"/>
                </a:solidFill>
              </a:defRPr>
            </a:lvl1pPr>
          </a:lstStyle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P</a:t>
            </a: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ersonalization</a:t>
            </a:r>
          </a:p>
        </p:txBody>
      </p:sp>
      <p:sp>
        <p:nvSpPr>
          <p:cNvPr id="34" name="TextBox 336">
            <a:extLst>
              <a:ext uri="{FF2B5EF4-FFF2-40B4-BE49-F238E27FC236}">
                <a16:creationId xmlns:a16="http://schemas.microsoft.com/office/drawing/2014/main" id="{B0465E0A-8BDE-B700-89BA-1F4DE942633A}"/>
              </a:ext>
            </a:extLst>
          </p:cNvPr>
          <p:cNvSpPr txBox="1"/>
          <p:nvPr/>
        </p:nvSpPr>
        <p:spPr>
          <a:xfrm>
            <a:off x="5982563" y="2818954"/>
            <a:ext cx="1093890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ctr">
            <a:spAutoFit/>
          </a:bodyPr>
          <a:lstStyle/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1">
                <a:solidFill>
                  <a:srgbClr val="000000"/>
                </a:solidFill>
              </a:defRPr>
            </a:pP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Offer Design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A0457A0-62A2-5557-26C2-B81488BD665B}"/>
              </a:ext>
            </a:extLst>
          </p:cNvPr>
          <p:cNvGrpSpPr/>
          <p:nvPr/>
        </p:nvGrpSpPr>
        <p:grpSpPr>
          <a:xfrm>
            <a:off x="5156366" y="1776765"/>
            <a:ext cx="1652395" cy="647641"/>
            <a:chOff x="3725893" y="3169588"/>
            <a:chExt cx="1652395" cy="647641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94390B0C-88A8-AD0F-C1B9-459054ECCDF5}"/>
                </a:ext>
              </a:extLst>
            </p:cNvPr>
            <p:cNvSpPr/>
            <p:nvPr/>
          </p:nvSpPr>
          <p:spPr>
            <a:xfrm>
              <a:off x="3725893" y="3169588"/>
              <a:ext cx="1652395" cy="64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064"/>
                  </a:lnTo>
                  <a:lnTo>
                    <a:pt x="10800" y="21600"/>
                  </a:lnTo>
                  <a:lnTo>
                    <a:pt x="0" y="18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4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A62419"/>
                  </a:solidFill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Raleway"/>
              </a:endParaRPr>
            </a:p>
          </p:txBody>
        </p:sp>
        <p:sp>
          <p:nvSpPr>
            <p:cNvPr id="15" name="Intelligent Orchestration">
              <a:extLst>
                <a:ext uri="{FF2B5EF4-FFF2-40B4-BE49-F238E27FC236}">
                  <a16:creationId xmlns:a16="http://schemas.microsoft.com/office/drawing/2014/main" id="{A2EDAFD6-F5BC-DAE6-9371-E28BC1CCC998}"/>
                </a:ext>
              </a:extLst>
            </p:cNvPr>
            <p:cNvSpPr txBox="1"/>
            <p:nvPr/>
          </p:nvSpPr>
          <p:spPr>
            <a:xfrm>
              <a:off x="3808310" y="3328690"/>
              <a:ext cx="1460658" cy="305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35717" tIns="35717" rIns="35717" bIns="35717" numCol="1" anchor="t">
              <a:noAutofit/>
            </a:bodyPr>
            <a:lstStyle>
              <a:lvl1pPr algn="ctr" defTabSz="410764">
                <a:lnSpc>
                  <a:spcPct val="80000"/>
                </a:lnSpc>
                <a:defRPr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defRPr>
              </a:lvl1pPr>
            </a:lstStyle>
            <a:p>
              <a:pPr marL="0" marR="0" lvl="0" indent="0" algn="ctr" defTabSz="410764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lack"/>
                  <a:sym typeface="Raleway Black"/>
                </a:rPr>
                <a:t>Journey </a:t>
              </a: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lack"/>
                  <a:sym typeface="Raleway Black"/>
                </a:rPr>
                <a:t>Orchestration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E371FFC-CECE-F508-24AC-96C947C28C33}"/>
              </a:ext>
            </a:extLst>
          </p:cNvPr>
          <p:cNvGrpSpPr/>
          <p:nvPr/>
        </p:nvGrpSpPr>
        <p:grpSpPr>
          <a:xfrm>
            <a:off x="2641551" y="1780631"/>
            <a:ext cx="1625596" cy="647641"/>
            <a:chOff x="4858600" y="1215509"/>
            <a:chExt cx="1625596" cy="64764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009CEB03-5709-D496-F16F-6D07F794DFEE}"/>
                </a:ext>
              </a:extLst>
            </p:cNvPr>
            <p:cNvSpPr/>
            <p:nvPr/>
          </p:nvSpPr>
          <p:spPr>
            <a:xfrm>
              <a:off x="4858600" y="1215509"/>
              <a:ext cx="1625596" cy="64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064"/>
                  </a:lnTo>
                  <a:lnTo>
                    <a:pt x="10800" y="21600"/>
                  </a:lnTo>
                  <a:lnTo>
                    <a:pt x="0" y="18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4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A62419"/>
                  </a:solidFill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Raleway"/>
              </a:endParaRPr>
            </a:p>
          </p:txBody>
        </p:sp>
        <p:sp>
          <p:nvSpPr>
            <p:cNvPr id="18" name="Customer Data…">
              <a:extLst>
                <a:ext uri="{FF2B5EF4-FFF2-40B4-BE49-F238E27FC236}">
                  <a16:creationId xmlns:a16="http://schemas.microsoft.com/office/drawing/2014/main" id="{E6437DA4-3B19-3D96-A21E-5E1514E8DDE8}"/>
                </a:ext>
              </a:extLst>
            </p:cNvPr>
            <p:cNvSpPr txBox="1"/>
            <p:nvPr/>
          </p:nvSpPr>
          <p:spPr>
            <a:xfrm>
              <a:off x="4902323" y="1373795"/>
              <a:ext cx="1469166" cy="305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35717" tIns="35717" rIns="35717" bIns="35717" numCol="1" anchor="t">
              <a:noAutofit/>
            </a:bodyPr>
            <a:lstStyle/>
            <a:p>
              <a:pPr marL="0" marR="0" lvl="0" indent="0" algn="ctr" defTabSz="410764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defRPr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lack"/>
                  <a:sym typeface="Raleway Black"/>
                </a:rPr>
                <a:t>Customer Data Platform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lack"/>
                <a:sym typeface="Raleway Black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0824DE-3A0D-91BB-67C3-1983A59BCD2F}"/>
              </a:ext>
            </a:extLst>
          </p:cNvPr>
          <p:cNvGrpSpPr/>
          <p:nvPr/>
        </p:nvGrpSpPr>
        <p:grpSpPr>
          <a:xfrm>
            <a:off x="7788071" y="1780631"/>
            <a:ext cx="1622190" cy="647641"/>
            <a:chOff x="5964291" y="3169588"/>
            <a:chExt cx="1622190" cy="647641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4C7472CC-9894-F95C-C95C-D6D0A5C8D00C}"/>
                </a:ext>
              </a:extLst>
            </p:cNvPr>
            <p:cNvSpPr/>
            <p:nvPr/>
          </p:nvSpPr>
          <p:spPr>
            <a:xfrm>
              <a:off x="5964291" y="3169588"/>
              <a:ext cx="1622190" cy="64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064"/>
                  </a:lnTo>
                  <a:lnTo>
                    <a:pt x="10800" y="21600"/>
                  </a:lnTo>
                  <a:lnTo>
                    <a:pt x="0" y="18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4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A62419"/>
                  </a:solidFill>
                </a:defRPr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Raleway"/>
              </a:endParaRPr>
            </a:p>
          </p:txBody>
        </p:sp>
        <p:sp>
          <p:nvSpPr>
            <p:cNvPr id="25" name="Intelligent Orchestration">
              <a:extLst>
                <a:ext uri="{FF2B5EF4-FFF2-40B4-BE49-F238E27FC236}">
                  <a16:creationId xmlns:a16="http://schemas.microsoft.com/office/drawing/2014/main" id="{F90704C7-41A6-F549-874B-3A2B8B0166DE}"/>
                </a:ext>
              </a:extLst>
            </p:cNvPr>
            <p:cNvSpPr txBox="1"/>
            <p:nvPr/>
          </p:nvSpPr>
          <p:spPr>
            <a:xfrm>
              <a:off x="6172417" y="3328390"/>
              <a:ext cx="1177555" cy="305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35717" tIns="35717" rIns="35717" bIns="35717" numCol="1" anchor="t">
              <a:noAutofit/>
            </a:bodyPr>
            <a:lstStyle>
              <a:lvl1pPr algn="ctr" defTabSz="410764">
                <a:lnSpc>
                  <a:spcPct val="80000"/>
                </a:lnSpc>
                <a:defRPr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defRPr>
              </a:lvl1pPr>
            </a:lstStyle>
            <a:p>
              <a:pPr marL="0" marR="0" lvl="0" indent="0" algn="ctr" defTabSz="410764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lack"/>
                  <a:sym typeface="Raleway Black"/>
                </a:rPr>
                <a:t>Real-Time Interactions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lack"/>
                <a:sym typeface="Raleway Black"/>
              </a:endParaRPr>
            </a:p>
          </p:txBody>
        </p:sp>
      </p:grpSp>
      <p:sp>
        <p:nvSpPr>
          <p:cNvPr id="28" name="TextBox 232">
            <a:extLst>
              <a:ext uri="{FF2B5EF4-FFF2-40B4-BE49-F238E27FC236}">
                <a16:creationId xmlns:a16="http://schemas.microsoft.com/office/drawing/2014/main" id="{439C23FD-4888-A999-366E-7851CFECBCF1}"/>
              </a:ext>
            </a:extLst>
          </p:cNvPr>
          <p:cNvSpPr txBox="1"/>
          <p:nvPr/>
        </p:nvSpPr>
        <p:spPr>
          <a:xfrm>
            <a:off x="2470734" y="2822287"/>
            <a:ext cx="726691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t">
            <a:spAutoFit/>
          </a:bodyPr>
          <a:lstStyle/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000000"/>
                </a:solidFill>
              </a:defRPr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Data Quality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Helvetica"/>
              <a:sym typeface="Raleway"/>
            </a:endParaRPr>
          </a:p>
        </p:txBody>
      </p:sp>
      <p:sp>
        <p:nvSpPr>
          <p:cNvPr id="41" name="TextBox 236">
            <a:extLst>
              <a:ext uri="{FF2B5EF4-FFF2-40B4-BE49-F238E27FC236}">
                <a16:creationId xmlns:a16="http://schemas.microsoft.com/office/drawing/2014/main" id="{25C02F86-C8CE-48AA-04F1-6AD6D83F7A9F}"/>
              </a:ext>
            </a:extLst>
          </p:cNvPr>
          <p:cNvSpPr txBox="1"/>
          <p:nvPr/>
        </p:nvSpPr>
        <p:spPr>
          <a:xfrm>
            <a:off x="3257421" y="2792212"/>
            <a:ext cx="113186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>
            <a:spAutoFit/>
          </a:bodyPr>
          <a:lstStyle/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000000"/>
                </a:solidFill>
              </a:defRPr>
            </a:pP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Identity</a:t>
            </a:r>
            <a:r>
              <a:rPr lang="en-US" sz="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Resolution </a:t>
            </a:r>
          </a:p>
        </p:txBody>
      </p:sp>
      <p:sp>
        <p:nvSpPr>
          <p:cNvPr id="59" name="TextBox 336">
            <a:extLst>
              <a:ext uri="{FF2B5EF4-FFF2-40B4-BE49-F238E27FC236}">
                <a16:creationId xmlns:a16="http://schemas.microsoft.com/office/drawing/2014/main" id="{80266331-5923-A46E-7231-CF99DF011C31}"/>
              </a:ext>
            </a:extLst>
          </p:cNvPr>
          <p:cNvSpPr txBox="1"/>
          <p:nvPr/>
        </p:nvSpPr>
        <p:spPr>
          <a:xfrm>
            <a:off x="4995662" y="2814218"/>
            <a:ext cx="1093890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ctr">
            <a:spAutoFit/>
          </a:bodyPr>
          <a:lstStyle/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1">
                <a:solidFill>
                  <a:srgbClr val="000000"/>
                </a:solidFill>
              </a:defRPr>
            </a:pP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Campaign</a:t>
            </a:r>
            <a:r>
              <a:rPr lang="en-US" sz="800" b="1" kern="0">
                <a:solidFill>
                  <a:srgbClr val="000000"/>
                </a:solidFill>
                <a:latin typeface="Raleway"/>
                <a:cs typeface="Helvetica"/>
                <a:sym typeface="Raleway"/>
              </a:rPr>
              <a:t> </a:t>
            </a: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Design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6E5CF4A2-33CA-F05E-6B36-8E3D871BA12C}"/>
              </a:ext>
            </a:extLst>
          </p:cNvPr>
          <p:cNvSpPr/>
          <p:nvPr/>
        </p:nvSpPr>
        <p:spPr>
          <a:xfrm>
            <a:off x="4467351" y="2543204"/>
            <a:ext cx="419882" cy="24592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Raleway"/>
              <a:ea typeface="+mn-ea"/>
              <a:cs typeface="+mn-cs"/>
              <a:sym typeface="Raleway"/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54799694-E7CF-C6F5-3F94-328C1E8A1632}"/>
              </a:ext>
            </a:extLst>
          </p:cNvPr>
          <p:cNvSpPr/>
          <p:nvPr/>
        </p:nvSpPr>
        <p:spPr>
          <a:xfrm>
            <a:off x="7226213" y="2539628"/>
            <a:ext cx="431620" cy="24592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Raleway"/>
              <a:ea typeface="+mn-ea"/>
              <a:cs typeface="+mn-cs"/>
              <a:sym typeface="Raleway"/>
            </a:endParaRPr>
          </a:p>
        </p:txBody>
      </p:sp>
      <p:sp>
        <p:nvSpPr>
          <p:cNvPr id="102" name="TextBox 335">
            <a:extLst>
              <a:ext uri="{FF2B5EF4-FFF2-40B4-BE49-F238E27FC236}">
                <a16:creationId xmlns:a16="http://schemas.microsoft.com/office/drawing/2014/main" id="{4FCBCA28-5542-D328-5C3E-59A31161D318}"/>
              </a:ext>
            </a:extLst>
          </p:cNvPr>
          <p:cNvSpPr txBox="1"/>
          <p:nvPr/>
        </p:nvSpPr>
        <p:spPr>
          <a:xfrm>
            <a:off x="7612916" y="2818953"/>
            <a:ext cx="1008673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ctr">
            <a:spAutoFit/>
          </a:bodyPr>
          <a:lstStyle>
            <a:lvl1pPr defTabSz="787340">
              <a:defRPr sz="1700" b="1">
                <a:solidFill>
                  <a:srgbClr val="000000"/>
                </a:solidFill>
              </a:defRPr>
            </a:lvl1pPr>
          </a:lstStyle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>
                <a:latin typeface="Raleway"/>
                <a:cs typeface="Helvetica"/>
                <a:sym typeface="Raleway"/>
              </a:rPr>
              <a:t> 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Profile Access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Helvetica"/>
              <a:sym typeface="Raleway"/>
            </a:endParaRPr>
          </a:p>
        </p:txBody>
      </p:sp>
      <p:sp>
        <p:nvSpPr>
          <p:cNvPr id="76" name="TextBox 335">
            <a:extLst>
              <a:ext uri="{FF2B5EF4-FFF2-40B4-BE49-F238E27FC236}">
                <a16:creationId xmlns:a16="http://schemas.microsoft.com/office/drawing/2014/main" id="{F46A8AA5-86FC-542B-B38C-D70659E15111}"/>
              </a:ext>
            </a:extLst>
          </p:cNvPr>
          <p:cNvSpPr txBox="1"/>
          <p:nvPr/>
        </p:nvSpPr>
        <p:spPr>
          <a:xfrm>
            <a:off x="8473346" y="2818953"/>
            <a:ext cx="1139675" cy="1692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tIns="22860" rIns="22860" bIns="22860" numCol="1" anchor="ctr">
            <a:spAutoFit/>
          </a:bodyPr>
          <a:lstStyle>
            <a:lvl1pPr defTabSz="787340">
              <a:defRPr sz="1700" b="1">
                <a:solidFill>
                  <a:srgbClr val="000000"/>
                </a:solidFill>
              </a:defRPr>
            </a:lvl1pPr>
          </a:lstStyle>
          <a:p>
            <a:pPr marL="0" marR="0" lvl="0" indent="0" algn="ctr" defTabSz="3936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>
                <a:latin typeface="Raleway"/>
                <a:cs typeface="Helvetica"/>
                <a:sym typeface="Raleway"/>
              </a:rPr>
              <a:t>Contextual 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Helvetica"/>
                <a:sym typeface="Raleway"/>
              </a:rPr>
              <a:t>Decisions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+mn-ea"/>
              <a:cs typeface="Helvetica"/>
              <a:sym typeface="Raleway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CF3FFFF6-3FB6-A42F-E308-8A9BAB565B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9829" y="2375991"/>
            <a:ext cx="481753" cy="4817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1E096D-4A33-0BBC-213D-1D70FD549C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8570" y="2390732"/>
            <a:ext cx="395303" cy="3953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1016AB5-7128-6A46-780C-169464C706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6975" y="2410544"/>
            <a:ext cx="375957" cy="37595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BD5177B-A3AB-C1ED-374B-ACB5CBD207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2281" y="2418397"/>
            <a:ext cx="403890" cy="40389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FB77F55-E662-0E50-C77D-25DA3BF68E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3905" y="3370862"/>
            <a:ext cx="379428" cy="37942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3A0D86F-B862-31D6-7899-6008FB31C5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86724" y="3369844"/>
            <a:ext cx="353027" cy="3530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58BBC00-5B9A-6D6D-6EE3-B64500BD2A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7204" y="3379416"/>
            <a:ext cx="375957" cy="3759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AC9B32C-EB5C-B58B-0EE0-1E16FB9904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89981" y="3389088"/>
            <a:ext cx="341153" cy="3411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4D66A69-3E72-D0CB-E008-BAB749FDB7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6373" y="3278442"/>
            <a:ext cx="520282" cy="52028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142BA20-8B9C-DD24-0FC5-604737EBCC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40425" y="2435589"/>
            <a:ext cx="348952" cy="348952"/>
          </a:xfrm>
          <a:prstGeom prst="rect">
            <a:avLst/>
          </a:prstGeom>
        </p:spPr>
      </p:pic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F637AF8B-E7CF-FF38-6F23-4737E13E9278}"/>
              </a:ext>
            </a:extLst>
          </p:cNvPr>
          <p:cNvCxnSpPr>
            <a:cxnSpLocks/>
          </p:cNvCxnSpPr>
          <p:nvPr/>
        </p:nvCxnSpPr>
        <p:spPr>
          <a:xfrm flipV="1">
            <a:off x="9699560" y="3484359"/>
            <a:ext cx="645803" cy="1013972"/>
          </a:xfrm>
          <a:prstGeom prst="bentConnector3">
            <a:avLst>
              <a:gd name="adj1" fmla="val 50000"/>
            </a:avLst>
          </a:prstGeom>
          <a:ln w="57150">
            <a:solidFill>
              <a:schemeClr val="bg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92FE132-2678-20B3-6A6A-830FAA95FC5F}"/>
              </a:ext>
            </a:extLst>
          </p:cNvPr>
          <p:cNvCxnSpPr/>
          <p:nvPr/>
        </p:nvCxnSpPr>
        <p:spPr>
          <a:xfrm>
            <a:off x="5238783" y="5443205"/>
            <a:ext cx="0" cy="362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">
            <a:extLst>
              <a:ext uri="{FF2B5EF4-FFF2-40B4-BE49-F238E27FC236}">
                <a16:creationId xmlns:a16="http://schemas.microsoft.com/office/drawing/2014/main" id="{26DC18B4-456E-9227-474A-B3891535169B}"/>
              </a:ext>
            </a:extLst>
          </p:cNvPr>
          <p:cNvSpPr/>
          <p:nvPr/>
        </p:nvSpPr>
        <p:spPr>
          <a:xfrm flipH="1">
            <a:off x="4705713" y="4926254"/>
            <a:ext cx="4233" cy="540768"/>
          </a:xfrm>
          <a:prstGeom prst="line">
            <a:avLst/>
          </a:prstGeom>
          <a:noFill/>
          <a:ln w="50800" cap="flat">
            <a:solidFill>
              <a:schemeClr val="bg2"/>
            </a:solidFill>
            <a:prstDash val="solid"/>
            <a:miter lim="400000"/>
            <a:headEnd type="arrow" w="med" len="med"/>
            <a:tailEnd type="arrow" w="med" len="med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aleway Medium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Raleway Medium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E4DEF91-67A5-284F-72C5-3074BABCC3D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41974" y="2443867"/>
            <a:ext cx="348335" cy="3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CD0C16-7FF8-F1AC-7EB2-F88B3494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The Analysts Say</a:t>
            </a:r>
          </a:p>
        </p:txBody>
      </p:sp>
    </p:spTree>
    <p:extLst>
      <p:ext uri="{BB962C8B-B14F-4D97-AF65-F5344CB8AC3E}">
        <p14:creationId xmlns:p14="http://schemas.microsoft.com/office/powerpoint/2010/main" val="154782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11C89-B3A5-4B83-A458-C62608096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79" b="10779"/>
          <a:stretch/>
        </p:blipFill>
        <p:spPr>
          <a:xfrm>
            <a:off x="676689" y="2383002"/>
            <a:ext cx="10838621" cy="348382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205519-34A2-4E12-846D-40A8CB9AD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67" y="394034"/>
            <a:ext cx="765794" cy="765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5606A2-760E-4CB3-AD34-54DE408BA9BE}"/>
              </a:ext>
            </a:extLst>
          </p:cNvPr>
          <p:cNvSpPr txBox="1"/>
          <p:nvPr/>
        </p:nvSpPr>
        <p:spPr>
          <a:xfrm>
            <a:off x="1106359" y="1295273"/>
            <a:ext cx="7222733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>
              <a:defRPr/>
            </a:pPr>
            <a:r>
              <a:rPr lang="en-US" sz="1550" dirty="0">
                <a:latin typeface="Ralewa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Redpoint was </a:t>
            </a:r>
            <a:r>
              <a:rPr lang="en-US" sz="1550" b="1" dirty="0">
                <a:latin typeface="Ralewa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the only company to meet all</a:t>
            </a:r>
            <a:r>
              <a:rPr lang="en-US" sz="1550" dirty="0">
                <a:latin typeface="Ralewa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31 of 31 </a:t>
            </a:r>
            <a:r>
              <a:rPr lang="en-US" sz="1550" b="1" dirty="0">
                <a:latin typeface="Ralewa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evaluation requirements </a:t>
            </a:r>
            <a:r>
              <a:rPr lang="en-US" sz="1550" dirty="0">
                <a:latin typeface="Ralewa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 the CDP Institute’s “Vendor Comparison Report”</a:t>
            </a:r>
            <a:endParaRPr lang="en-GB" sz="1550" dirty="0">
              <a:latin typeface="Raleway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12954C-BD05-7E43-868C-C363786B1A82}"/>
              </a:ext>
            </a:extLst>
          </p:cNvPr>
          <p:cNvSpPr>
            <a:spLocks noChangeAspect="1"/>
          </p:cNvSpPr>
          <p:nvPr/>
        </p:nvSpPr>
        <p:spPr>
          <a:xfrm>
            <a:off x="474552" y="1295273"/>
            <a:ext cx="569387" cy="56938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A7AF8-976D-FFA8-D796-CC5AE1A2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experts choose Redpoint</a:t>
            </a:r>
          </a:p>
        </p:txBody>
      </p:sp>
    </p:spTree>
    <p:extLst>
      <p:ext uri="{BB962C8B-B14F-4D97-AF65-F5344CB8AC3E}">
        <p14:creationId xmlns:p14="http://schemas.microsoft.com/office/powerpoint/2010/main" val="171012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5606A2-760E-4CB3-AD34-54DE408BA9BE}"/>
              </a:ext>
            </a:extLst>
          </p:cNvPr>
          <p:cNvSpPr txBox="1"/>
          <p:nvPr/>
        </p:nvSpPr>
        <p:spPr>
          <a:xfrm>
            <a:off x="1106359" y="1082613"/>
            <a:ext cx="8707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0766">
              <a:defRPr/>
            </a:pPr>
            <a:r>
              <a:rPr lang="en-US" sz="1550" dirty="0" err="1">
                <a:latin typeface="Ralewa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RealCDP</a:t>
            </a:r>
            <a:r>
              <a:rPr lang="en-US" sz="1550" dirty="0">
                <a:latin typeface="Ralewa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Audit - </a:t>
            </a:r>
            <a:r>
              <a:rPr lang="en-US" sz="1600" dirty="0">
                <a:latin typeface="Raleway SemiBold" panose="020B0703030101060003" pitchFamily="34" charset="0"/>
              </a:rPr>
              <a:t>rgOne Offers “One of the Most Comprehensive Set of Native Capabilities in the CDP Space.”</a:t>
            </a:r>
            <a:endParaRPr lang="en-GB" sz="1550" dirty="0">
              <a:latin typeface="Raleway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12954C-BD05-7E43-868C-C363786B1A82}"/>
              </a:ext>
            </a:extLst>
          </p:cNvPr>
          <p:cNvSpPr>
            <a:spLocks noChangeAspect="1"/>
          </p:cNvSpPr>
          <p:nvPr/>
        </p:nvSpPr>
        <p:spPr>
          <a:xfrm>
            <a:off x="474552" y="1040081"/>
            <a:ext cx="569387" cy="56938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A7AF8-976D-FFA8-D796-CC5AE1A2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experts choose Redpoint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B7683D-5243-CE2F-CDAA-AF337ED15EC8}"/>
              </a:ext>
            </a:extLst>
          </p:cNvPr>
          <p:cNvSpPr/>
          <p:nvPr/>
        </p:nvSpPr>
        <p:spPr>
          <a:xfrm>
            <a:off x="4312453" y="1622695"/>
            <a:ext cx="3567094" cy="4730262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62A3BA1-3CA2-E666-07A4-ACFA8270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027" y="4530855"/>
            <a:ext cx="2919640" cy="2132763"/>
          </a:xfrm>
        </p:spPr>
        <p:txBody>
          <a:bodyPr/>
          <a:lstStyle/>
          <a:p>
            <a:pPr marL="346075" indent="-285750">
              <a:spcBef>
                <a:spcPts val="600"/>
              </a:spcBef>
              <a:buBlip>
                <a:blip r:embed="rId2"/>
              </a:buBlip>
            </a:pPr>
            <a:r>
              <a:rPr lang="en-US" sz="1600">
                <a:latin typeface="Raleway SemiBold" panose="020B0703030101060003" pitchFamily="34" charset="0"/>
              </a:rPr>
              <a:t>Ingest Data</a:t>
            </a:r>
          </a:p>
          <a:p>
            <a:pPr marL="346075" indent="-285750">
              <a:spcBef>
                <a:spcPts val="600"/>
              </a:spcBef>
              <a:buBlip>
                <a:blip r:embed="rId2"/>
              </a:buBlip>
            </a:pPr>
            <a:r>
              <a:rPr lang="en-US" sz="1600">
                <a:latin typeface="Raleway SemiBold" panose="020B0703030101060003" pitchFamily="34" charset="0"/>
              </a:rPr>
              <a:t>Maintain Data</a:t>
            </a:r>
          </a:p>
          <a:p>
            <a:pPr marL="346075" indent="-285750">
              <a:spcBef>
                <a:spcPts val="600"/>
              </a:spcBef>
              <a:buBlip>
                <a:blip r:embed="rId2"/>
              </a:buBlip>
            </a:pPr>
            <a:r>
              <a:rPr lang="en-US" sz="1600">
                <a:latin typeface="Raleway SemiBold" panose="020B0703030101060003" pitchFamily="34" charset="0"/>
              </a:rPr>
              <a:t>Store Historical Data</a:t>
            </a:r>
          </a:p>
          <a:p>
            <a:pPr marL="346075" indent="-285750">
              <a:spcBef>
                <a:spcPts val="600"/>
              </a:spcBef>
              <a:buBlip>
                <a:blip r:embed="rId2"/>
              </a:buBlip>
            </a:pPr>
            <a:r>
              <a:rPr lang="en-US" sz="1600">
                <a:latin typeface="Raleway SemiBold" panose="020B0703030101060003" pitchFamily="34" charset="0"/>
              </a:rPr>
              <a:t>Unified Customer Profile</a:t>
            </a:r>
          </a:p>
          <a:p>
            <a:pPr marL="346075" indent="-285750">
              <a:spcBef>
                <a:spcPts val="600"/>
              </a:spcBef>
              <a:buBlip>
                <a:blip r:embed="rId2"/>
              </a:buBlip>
            </a:pPr>
            <a:r>
              <a:rPr lang="en-US" sz="1600">
                <a:latin typeface="Raleway SemiBold" panose="020B0703030101060003" pitchFamily="34" charset="0"/>
              </a:rPr>
              <a:t>Share Customer Data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A08A77-78EB-4305-E3E4-1E982147D6A8}"/>
              </a:ext>
            </a:extLst>
          </p:cNvPr>
          <p:cNvGrpSpPr/>
          <p:nvPr/>
        </p:nvGrpSpPr>
        <p:grpSpPr>
          <a:xfrm>
            <a:off x="351692" y="1622695"/>
            <a:ext cx="11345008" cy="5040923"/>
            <a:chOff x="495300" y="1600200"/>
            <a:chExt cx="11201400" cy="488266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8EA3E4C-FEE4-0D45-D6ED-4E509339B7F9}"/>
                </a:ext>
              </a:extLst>
            </p:cNvPr>
            <p:cNvGrpSpPr/>
            <p:nvPr/>
          </p:nvGrpSpPr>
          <p:grpSpPr>
            <a:xfrm>
              <a:off x="495300" y="1600200"/>
              <a:ext cx="11201400" cy="4882661"/>
              <a:chOff x="495300" y="1600200"/>
              <a:chExt cx="11201400" cy="488266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43120D-11CC-41EB-5707-66CA72AB119A}"/>
                  </a:ext>
                </a:extLst>
              </p:cNvPr>
              <p:cNvGrpSpPr/>
              <p:nvPr/>
            </p:nvGrpSpPr>
            <p:grpSpPr>
              <a:xfrm>
                <a:off x="495300" y="1600200"/>
                <a:ext cx="11201400" cy="4882661"/>
                <a:chOff x="495300" y="1600200"/>
                <a:chExt cx="11201400" cy="4882661"/>
              </a:xfrm>
            </p:grpSpPr>
            <p:sp>
              <p:nvSpPr>
                <p:cNvPr id="40" name="Content Placeholder 6">
                  <a:extLst>
                    <a:ext uri="{FF2B5EF4-FFF2-40B4-BE49-F238E27FC236}">
                      <a16:creationId xmlns:a16="http://schemas.microsoft.com/office/drawing/2014/main" id="{00A6038F-33FB-F9A1-1E6A-8F20C922221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541452" y="4350098"/>
                  <a:ext cx="2800094" cy="2132763"/>
                </a:xfrm>
                <a:prstGeom prst="rect">
                  <a:avLst/>
                </a:prstGeom>
              </p:spPr>
              <p:txBody>
                <a:bodyPr/>
                <a:lstStyle>
                  <a:lvl1pPr marL="230188" indent="-230188" algn="l" defTabSz="914400" rtl="0" eaLnBrk="1" latinLnBrk="0" hangingPunct="1">
                    <a:lnSpc>
                      <a:spcPct val="100000"/>
                    </a:lnSpc>
                    <a:spcBef>
                      <a:spcPts val="1200"/>
                    </a:spcBef>
                    <a:buClr>
                      <a:srgbClr val="A42419"/>
                    </a:buClr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Raleway Medium" panose="020B0603030101060003" pitchFamily="34" charset="0"/>
                      <a:ea typeface="+mn-ea"/>
                      <a:cs typeface="+mn-cs"/>
                    </a:defRPr>
                  </a:lvl1pPr>
                  <a:lvl2pPr marL="571500" indent="-282575" algn="l" defTabSz="914400" rtl="0" eaLnBrk="1" latinLnBrk="0" hangingPunct="1">
                    <a:lnSpc>
                      <a:spcPct val="100000"/>
                    </a:lnSpc>
                    <a:spcBef>
                      <a:spcPts val="600"/>
                    </a:spcBef>
                    <a:buClr>
                      <a:srgbClr val="A42419"/>
                    </a:buClr>
                    <a:buFont typeface="Arial" panose="020B0604020202020204" pitchFamily="34" charset="0"/>
                    <a:buChar char="‒"/>
                    <a:defRPr sz="1800" kern="1200">
                      <a:solidFill>
                        <a:schemeClr val="tx1"/>
                      </a:solidFill>
                      <a:latin typeface="Raleway Medium" panose="020B0603030101060003" pitchFamily="34" charset="0"/>
                      <a:ea typeface="+mn-ea"/>
                      <a:cs typeface="+mn-cs"/>
                    </a:defRPr>
                  </a:lvl2pPr>
                  <a:lvl3pPr marL="803275" indent="-171450" algn="l" defTabSz="914400" rtl="0" eaLnBrk="1" latinLnBrk="0" hangingPunct="1">
                    <a:lnSpc>
                      <a:spcPct val="100000"/>
                    </a:lnSpc>
                    <a:spcBef>
                      <a:spcPts val="600"/>
                    </a:spcBef>
                    <a:buClr>
                      <a:srgbClr val="A42419"/>
                    </a:buClr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Raleway Medium" panose="020B0603030101060003" pitchFamily="34" charset="0"/>
                      <a:ea typeface="+mn-ea"/>
                      <a:cs typeface="+mn-cs"/>
                    </a:defRPr>
                  </a:lvl3pPr>
                  <a:lvl4pPr marL="1089025" indent="-174625" algn="l" defTabSz="914400" rtl="0" eaLnBrk="1" latinLnBrk="0" hangingPunct="1">
                    <a:lnSpc>
                      <a:spcPct val="100000"/>
                    </a:lnSpc>
                    <a:spcBef>
                      <a:spcPts val="600"/>
                    </a:spcBef>
                    <a:buClr>
                      <a:srgbClr val="A42419"/>
                    </a:buClr>
                    <a:buFont typeface="Arial" panose="020B0604020202020204" pitchFamily="34" charset="0"/>
                    <a:buChar char="‒"/>
                    <a:defRPr sz="1200" kern="1200">
                      <a:solidFill>
                        <a:schemeClr val="tx1"/>
                      </a:solidFill>
                      <a:latin typeface="Raleway Medium" panose="020B0603030101060003" pitchFamily="34" charset="0"/>
                      <a:ea typeface="+mn-ea"/>
                      <a:cs typeface="+mn-cs"/>
                    </a:defRPr>
                  </a:lvl4pPr>
                  <a:lvl5pPr marL="1317625" indent="-174625" algn="l" defTabSz="914400" rtl="0" eaLnBrk="1" latinLnBrk="0" hangingPunct="1">
                    <a:lnSpc>
                      <a:spcPct val="100000"/>
                    </a:lnSpc>
                    <a:spcBef>
                      <a:spcPts val="600"/>
                    </a:spcBef>
                    <a:buClr>
                      <a:srgbClr val="A42419"/>
                    </a:buClr>
                    <a:buFont typeface="Arial" panose="020B0604020202020204" pitchFamily="34" charset="0"/>
                    <a:buChar char="•"/>
                    <a:tabLst/>
                    <a:defRPr sz="1200" kern="1200">
                      <a:solidFill>
                        <a:schemeClr val="tx1"/>
                      </a:solidFill>
                      <a:latin typeface="Raleway Medium" panose="020B06030301010600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346075" indent="-285750">
                    <a:buBlip>
                      <a:blip r:embed="rId2"/>
                    </a:buBlip>
                  </a:pPr>
                  <a:r>
                    <a:rPr lang="en-US" sz="1600">
                      <a:latin typeface="Raleway SemiBold" panose="020B0703030101060003" pitchFamily="34" charset="0"/>
                    </a:rPr>
                    <a:t>Analytics</a:t>
                  </a:r>
                </a:p>
                <a:p>
                  <a:pPr marL="346075" indent="-285750">
                    <a:buBlip>
                      <a:blip r:embed="rId2"/>
                    </a:buBlip>
                  </a:pPr>
                  <a:r>
                    <a:rPr lang="en-US" sz="1600">
                      <a:latin typeface="Raleway SemiBold" panose="020B0703030101060003" pitchFamily="34" charset="0"/>
                    </a:rPr>
                    <a:t>Personalization</a:t>
                  </a:r>
                </a:p>
                <a:p>
                  <a:pPr marL="346075" indent="-285750">
                    <a:buBlip>
                      <a:blip r:embed="rId2"/>
                    </a:buBlip>
                  </a:pPr>
                  <a:r>
                    <a:rPr lang="en-US" sz="1600">
                      <a:latin typeface="Raleway SemiBold" panose="020B0703030101060003" pitchFamily="34" charset="0"/>
                    </a:rPr>
                    <a:t>Journey Orchestration</a:t>
                  </a: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787A44C-5A67-2597-F558-4C7CA3147E8E}"/>
                    </a:ext>
                  </a:extLst>
                </p:cNvPr>
                <p:cNvGrpSpPr/>
                <p:nvPr/>
              </p:nvGrpSpPr>
              <p:grpSpPr>
                <a:xfrm>
                  <a:off x="495300" y="1600200"/>
                  <a:ext cx="11201400" cy="4882661"/>
                  <a:chOff x="495300" y="1600200"/>
                  <a:chExt cx="11201400" cy="4882661"/>
                </a:xfrm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90B8F0F5-BF78-7662-C1A4-D2B1D5D78F8A}"/>
                      </a:ext>
                    </a:extLst>
                  </p:cNvPr>
                  <p:cNvSpPr/>
                  <p:nvPr/>
                </p:nvSpPr>
                <p:spPr>
                  <a:xfrm>
                    <a:off x="495300" y="1600200"/>
                    <a:ext cx="3567094" cy="4572000"/>
                  </a:xfrm>
                  <a:prstGeom prst="rect">
                    <a:avLst/>
                  </a:prstGeom>
                  <a:solidFill>
                    <a:srgbClr val="000000">
                      <a:alpha val="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68C73D6-733F-7C6B-C087-3FEA4C7EC69C}"/>
                      </a:ext>
                    </a:extLst>
                  </p:cNvPr>
                  <p:cNvSpPr/>
                  <p:nvPr/>
                </p:nvSpPr>
                <p:spPr>
                  <a:xfrm>
                    <a:off x="8129606" y="1600200"/>
                    <a:ext cx="3567094" cy="4572000"/>
                  </a:xfrm>
                  <a:prstGeom prst="rect">
                    <a:avLst/>
                  </a:prstGeom>
                  <a:solidFill>
                    <a:srgbClr val="000000">
                      <a:alpha val="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Content Placeholder 6">
                    <a:extLst>
                      <a:ext uri="{FF2B5EF4-FFF2-40B4-BE49-F238E27FC236}">
                        <a16:creationId xmlns:a16="http://schemas.microsoft.com/office/drawing/2014/main" id="{A59ADB56-9C1F-6285-DD08-882FE148D75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05668" y="4350098"/>
                    <a:ext cx="3196963" cy="2132763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230188" indent="-230188" algn="l" defTabSz="914400" rtl="0" eaLnBrk="1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buClr>
                        <a:srgbClr val="A42419"/>
                      </a:buClr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Raleway Medium" panose="020B0603030101060003" pitchFamily="34" charset="0"/>
                        <a:ea typeface="+mn-ea"/>
                        <a:cs typeface="+mn-cs"/>
                      </a:defRPr>
                    </a:lvl1pPr>
                    <a:lvl2pPr marL="571500" indent="-282575" algn="l" defTabSz="914400" rtl="0" eaLnBrk="1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buClr>
                        <a:srgbClr val="A42419"/>
                      </a:buClr>
                      <a:buFont typeface="Arial" panose="020B0604020202020204" pitchFamily="34" charset="0"/>
                      <a:buChar char="‒"/>
                      <a:defRPr sz="1800" kern="1200">
                        <a:solidFill>
                          <a:schemeClr val="tx1"/>
                        </a:solidFill>
                        <a:latin typeface="Raleway Medium" panose="020B0603030101060003" pitchFamily="34" charset="0"/>
                        <a:ea typeface="+mn-ea"/>
                        <a:cs typeface="+mn-cs"/>
                      </a:defRPr>
                    </a:lvl2pPr>
                    <a:lvl3pPr marL="803275" indent="-171450" algn="l" defTabSz="914400" rtl="0" eaLnBrk="1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buClr>
                        <a:srgbClr val="A42419"/>
                      </a:buClr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tx1"/>
                        </a:solidFill>
                        <a:latin typeface="Raleway Medium" panose="020B0603030101060003" pitchFamily="34" charset="0"/>
                        <a:ea typeface="+mn-ea"/>
                        <a:cs typeface="+mn-cs"/>
                      </a:defRPr>
                    </a:lvl3pPr>
                    <a:lvl4pPr marL="1089025" indent="-174625" algn="l" defTabSz="914400" rtl="0" eaLnBrk="1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buClr>
                        <a:srgbClr val="A42419"/>
                      </a:buClr>
                      <a:buFont typeface="Arial" panose="020B0604020202020204" pitchFamily="34" charset="0"/>
                      <a:buChar char="‒"/>
                      <a:defRPr sz="1200" kern="1200">
                        <a:solidFill>
                          <a:schemeClr val="tx1"/>
                        </a:solidFill>
                        <a:latin typeface="Raleway Medium" panose="020B0603030101060003" pitchFamily="34" charset="0"/>
                        <a:ea typeface="+mn-ea"/>
                        <a:cs typeface="+mn-cs"/>
                      </a:defRPr>
                    </a:lvl4pPr>
                    <a:lvl5pPr marL="1317625" indent="-174625" algn="l" defTabSz="914400" rtl="0" eaLnBrk="1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buClr>
                        <a:srgbClr val="A42419"/>
                      </a:buClr>
                      <a:buFont typeface="Arial" panose="020B0604020202020204" pitchFamily="34" charset="0"/>
                      <a:buChar char="•"/>
                      <a:tabLst/>
                      <a:defRPr sz="1200" kern="1200">
                        <a:solidFill>
                          <a:schemeClr val="tx1"/>
                        </a:solidFill>
                        <a:latin typeface="Raleway Medium" panose="020B06030301010600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346075" indent="-285750">
                      <a:spcBef>
                        <a:spcPts val="400"/>
                      </a:spcBef>
                      <a:buBlip>
                        <a:blip r:embed="rId2"/>
                      </a:buBlip>
                    </a:pPr>
                    <a:r>
                      <a:rPr lang="en-US" sz="1600">
                        <a:latin typeface="Raleway SemiBold" panose="020B0703030101060003" pitchFamily="34" charset="0"/>
                      </a:rPr>
                      <a:t>Channels &amp; Connectors</a:t>
                    </a:r>
                  </a:p>
                  <a:p>
                    <a:pPr marL="346075" indent="-285750">
                      <a:spcBef>
                        <a:spcPts val="400"/>
                      </a:spcBef>
                      <a:buBlip>
                        <a:blip r:embed="rId2"/>
                      </a:buBlip>
                    </a:pPr>
                    <a:r>
                      <a:rPr lang="en-US" sz="1600">
                        <a:latin typeface="Raleway SemiBold" panose="020B0703030101060003" pitchFamily="34" charset="0"/>
                      </a:rPr>
                      <a:t>3</a:t>
                    </a:r>
                    <a:r>
                      <a:rPr lang="en-US" sz="1600" baseline="30000">
                        <a:latin typeface="Raleway SemiBold" panose="020B0703030101060003" pitchFamily="34" charset="0"/>
                      </a:rPr>
                      <a:t>rd</a:t>
                    </a:r>
                    <a:r>
                      <a:rPr lang="en-US" sz="1600">
                        <a:latin typeface="Raleway SemiBold" panose="020B0703030101060003" pitchFamily="34" charset="0"/>
                      </a:rPr>
                      <a:t> Party Applications</a:t>
                    </a:r>
                  </a:p>
                  <a:p>
                    <a:pPr marL="346075" indent="-285750">
                      <a:spcBef>
                        <a:spcPts val="400"/>
                      </a:spcBef>
                      <a:buBlip>
                        <a:blip r:embed="rId2"/>
                      </a:buBlip>
                    </a:pPr>
                    <a:r>
                      <a:rPr lang="en-US" sz="1600">
                        <a:latin typeface="Raleway SemiBold" panose="020B0703030101060003" pitchFamily="34" charset="0"/>
                      </a:rPr>
                      <a:t>Real Time Updates</a:t>
                    </a:r>
                  </a:p>
                  <a:p>
                    <a:pPr marL="346075" indent="-285750">
                      <a:spcBef>
                        <a:spcPts val="400"/>
                      </a:spcBef>
                      <a:buBlip>
                        <a:blip r:embed="rId2"/>
                      </a:buBlip>
                    </a:pPr>
                    <a:r>
                      <a:rPr lang="en-US" sz="1600">
                        <a:latin typeface="Raleway SemiBold" panose="020B0703030101060003" pitchFamily="34" charset="0"/>
                      </a:rPr>
                      <a:t>Real Time Customer Profile</a:t>
                    </a:r>
                  </a:p>
                  <a:p>
                    <a:pPr marL="346075" indent="-285750">
                      <a:spcBef>
                        <a:spcPts val="400"/>
                      </a:spcBef>
                      <a:buBlip>
                        <a:blip r:embed="rId2"/>
                      </a:buBlip>
                    </a:pPr>
                    <a:r>
                      <a:rPr lang="en-US" sz="1600">
                        <a:latin typeface="Raleway SemiBold" panose="020B0703030101060003" pitchFamily="34" charset="0"/>
                      </a:rPr>
                      <a:t>Data Hygiene</a:t>
                    </a:r>
                  </a:p>
                  <a:p>
                    <a:pPr marL="346075" indent="-285750">
                      <a:spcBef>
                        <a:spcPts val="400"/>
                      </a:spcBef>
                      <a:buBlip>
                        <a:blip r:embed="rId2"/>
                      </a:buBlip>
                    </a:pPr>
                    <a:r>
                      <a:rPr lang="en-US" sz="1600">
                        <a:latin typeface="Raleway SemiBold" panose="020B0703030101060003" pitchFamily="34" charset="0"/>
                      </a:rPr>
                      <a:t>End User Training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07FBE4C0-7681-83E6-C64B-AC26D9CC9E32}"/>
                      </a:ext>
                    </a:extLst>
                  </p:cNvPr>
                  <p:cNvGrpSpPr/>
                  <p:nvPr/>
                </p:nvGrpSpPr>
                <p:grpSpPr>
                  <a:xfrm>
                    <a:off x="4809711" y="1699765"/>
                    <a:ext cx="2572578" cy="2470126"/>
                    <a:chOff x="5014041" y="2084544"/>
                    <a:chExt cx="2036941" cy="1955820"/>
                  </a:xfrm>
                </p:grpSpPr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C5E6AF0B-E1D4-2A3B-D40F-AEF52DCC2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3136" y="2221612"/>
                      <a:ext cx="1818752" cy="1818752"/>
                    </a:xfrm>
                    <a:prstGeom prst="ellipse">
                      <a:avLst/>
                    </a:prstGeom>
                    <a:solidFill>
                      <a:srgbClr val="000000">
                        <a:alpha val="5098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Raleway ExtraBold" panose="020B0903030101060003" pitchFamily="34" charset="0"/>
                      </a:endParaRPr>
                    </a:p>
                  </p:txBody>
                </p:sp>
                <p:sp>
                  <p:nvSpPr>
                    <p:cNvPr id="47" name="Star: 5 Points 46">
                      <a:extLst>
                        <a:ext uri="{FF2B5EF4-FFF2-40B4-BE49-F238E27FC236}">
                          <a16:creationId xmlns:a16="http://schemas.microsoft.com/office/drawing/2014/main" id="{F5613B52-4FC6-C354-3F9D-E9726C778D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4041" y="2084544"/>
                      <a:ext cx="2036941" cy="1911627"/>
                    </a:xfrm>
                    <a:prstGeom prst="star5">
                      <a:avLst>
                        <a:gd name="adj" fmla="val 24595"/>
                        <a:gd name="hf" fmla="val 105146"/>
                        <a:gd name="vf" fmla="val 110557"/>
                      </a:avLst>
                    </a:prstGeom>
                    <a:solidFill>
                      <a:schemeClr val="tx2"/>
                    </a:solidFill>
                    <a:ln w="381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Raleway ExtraBold" panose="020B0903030101060003" pitchFamily="34" charset="0"/>
                      </a:endParaRPr>
                    </a:p>
                  </p:txBody>
                </p:sp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E7185981-94C7-4299-8650-E061169DA6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23136" y="2725239"/>
                      <a:ext cx="1818752" cy="49569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aleway ExtraBold" panose="020B0903030101060003" pitchFamily="34" charset="0"/>
                        </a:rPr>
                        <a:t>CDP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aleway ExtraBold" panose="020B0903030101060003" pitchFamily="34" charset="0"/>
                        </a:rPr>
                        <a:t>Enhancement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aleway ExtraBold" panose="020B0903030101060003" pitchFamily="34" charset="0"/>
                        </a:rPr>
                        <a:t>6 of 6</a:t>
                      </a:r>
                    </a:p>
                  </p:txBody>
                </p:sp>
              </p:grp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7DC517D-BEED-6C99-7C4E-58750FAE9612}"/>
                  </a:ext>
                </a:extLst>
              </p:cNvPr>
              <p:cNvGrpSpPr/>
              <p:nvPr/>
            </p:nvGrpSpPr>
            <p:grpSpPr>
              <a:xfrm>
                <a:off x="1034837" y="1699765"/>
                <a:ext cx="2572578" cy="2470126"/>
                <a:chOff x="5014041" y="2084544"/>
                <a:chExt cx="2036941" cy="195582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47EAB44-76F9-6FC1-A9CE-DFB6393DF855}"/>
                    </a:ext>
                  </a:extLst>
                </p:cNvPr>
                <p:cNvSpPr/>
                <p:nvPr/>
              </p:nvSpPr>
              <p:spPr>
                <a:xfrm>
                  <a:off x="5123136" y="2221612"/>
                  <a:ext cx="1818752" cy="1818752"/>
                </a:xfrm>
                <a:prstGeom prst="ellipse">
                  <a:avLst/>
                </a:prstGeom>
                <a:solidFill>
                  <a:srgbClr val="000000">
                    <a:alpha val="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solidFill>
                      <a:schemeClr val="tx1"/>
                    </a:solidFill>
                    <a:latin typeface="Raleway ExtraBold" panose="020B0903030101060003" pitchFamily="34" charset="0"/>
                  </a:endParaRPr>
                </a:p>
              </p:txBody>
            </p:sp>
            <p:sp>
              <p:nvSpPr>
                <p:cNvPr id="38" name="Star: 5 Points 37">
                  <a:extLst>
                    <a:ext uri="{FF2B5EF4-FFF2-40B4-BE49-F238E27FC236}">
                      <a16:creationId xmlns:a16="http://schemas.microsoft.com/office/drawing/2014/main" id="{1200A868-226B-1F94-4DE1-B764FF303B48}"/>
                    </a:ext>
                  </a:extLst>
                </p:cNvPr>
                <p:cNvSpPr/>
                <p:nvPr/>
              </p:nvSpPr>
              <p:spPr>
                <a:xfrm>
                  <a:off x="5014041" y="2084544"/>
                  <a:ext cx="2036941" cy="1911627"/>
                </a:xfrm>
                <a:prstGeom prst="star5">
                  <a:avLst>
                    <a:gd name="adj" fmla="val 24595"/>
                    <a:gd name="hf" fmla="val 105146"/>
                    <a:gd name="vf" fmla="val 110557"/>
                  </a:avLst>
                </a:prstGeom>
                <a:solidFill>
                  <a:schemeClr val="tx2"/>
                </a:solidFill>
                <a:ln w="381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solidFill>
                      <a:schemeClr val="tx1"/>
                    </a:solidFill>
                    <a:latin typeface="Raleway ExtraBold" panose="020B0903030101060003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A821154-D0D9-2195-4BD8-C8EE130ED98A}"/>
                    </a:ext>
                  </a:extLst>
                </p:cNvPr>
                <p:cNvSpPr txBox="1"/>
                <p:nvPr/>
              </p:nvSpPr>
              <p:spPr>
                <a:xfrm>
                  <a:off x="5123136" y="2733195"/>
                  <a:ext cx="1818752" cy="4956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aleway ExtraBold" panose="020B0903030101060003" pitchFamily="34" charset="0"/>
                    </a:rPr>
                    <a:t>Core </a:t>
                  </a:r>
                </a:p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aleway ExtraBold" panose="020B0903030101060003" pitchFamily="34" charset="0"/>
                    </a:rPr>
                    <a:t>CDP</a:t>
                  </a:r>
                </a:p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aleway ExtraBold" panose="020B0903030101060003" pitchFamily="34" charset="0"/>
                    </a:rPr>
                    <a:t>5 of 5</a:t>
                  </a:r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578334A-F5CB-B698-FB44-2208D8A50466}"/>
                </a:ext>
              </a:extLst>
            </p:cNvPr>
            <p:cNvGrpSpPr/>
            <p:nvPr/>
          </p:nvGrpSpPr>
          <p:grpSpPr>
            <a:xfrm>
              <a:off x="8655210" y="1699765"/>
              <a:ext cx="2572578" cy="2470126"/>
              <a:chOff x="5014041" y="2084544"/>
              <a:chExt cx="2036941" cy="195582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AEAC45E-39CE-4006-1060-A1DBB886E115}"/>
                  </a:ext>
                </a:extLst>
              </p:cNvPr>
              <p:cNvSpPr/>
              <p:nvPr/>
            </p:nvSpPr>
            <p:spPr>
              <a:xfrm>
                <a:off x="5123136" y="2221612"/>
                <a:ext cx="1818752" cy="1818752"/>
              </a:xfrm>
              <a:prstGeom prst="ellips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  <a:latin typeface="Raleway ExtraBold" panose="020B0903030101060003" pitchFamily="34" charset="0"/>
                </a:endParaRPr>
              </a:p>
            </p:txBody>
          </p:sp>
          <p:sp>
            <p:nvSpPr>
              <p:cNvPr id="33" name="Star: 5 Points 32">
                <a:extLst>
                  <a:ext uri="{FF2B5EF4-FFF2-40B4-BE49-F238E27FC236}">
                    <a16:creationId xmlns:a16="http://schemas.microsoft.com/office/drawing/2014/main" id="{60448877-3AA2-0E41-12D5-17B17DD3FAF6}"/>
                  </a:ext>
                </a:extLst>
              </p:cNvPr>
              <p:cNvSpPr/>
              <p:nvPr/>
            </p:nvSpPr>
            <p:spPr>
              <a:xfrm>
                <a:off x="5014041" y="2084544"/>
                <a:ext cx="2036941" cy="1911627"/>
              </a:xfrm>
              <a:prstGeom prst="star5">
                <a:avLst>
                  <a:gd name="adj" fmla="val 24595"/>
                  <a:gd name="hf" fmla="val 105146"/>
                  <a:gd name="vf" fmla="val 110557"/>
                </a:avLst>
              </a:prstGeom>
              <a:solidFill>
                <a:schemeClr val="tx2"/>
              </a:solidFill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  <a:latin typeface="Raleway ExtraBold" panose="020B0903030101060003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77A24FE-55D7-4E5D-5673-E3278C72AEE8}"/>
                  </a:ext>
                </a:extLst>
              </p:cNvPr>
              <p:cNvSpPr txBox="1"/>
              <p:nvPr/>
            </p:nvSpPr>
            <p:spPr>
              <a:xfrm>
                <a:off x="5123136" y="2733195"/>
                <a:ext cx="1818752" cy="495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leway ExtraBold" panose="020B0903030101060003" pitchFamily="34" charset="0"/>
                  </a:rPr>
                  <a:t>CDP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leway ExtraBold" panose="020B0903030101060003" pitchFamily="34" charset="0"/>
                  </a:rPr>
                  <a:t>Stack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leway ExtraBold" panose="020B0903030101060003" pitchFamily="34" charset="0"/>
                  </a:rPr>
                  <a:t>3 of 3</a:t>
                </a:r>
              </a:p>
            </p:txBody>
          </p:sp>
        </p:grpSp>
      </p:grpSp>
      <p:pic>
        <p:nvPicPr>
          <p:cNvPr id="49" name="Picture 4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2423D6-0594-D24B-2363-93005F9BA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618" y="509359"/>
            <a:ext cx="2455147" cy="4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7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3657F835-A365-4561-AD3A-226910EA0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29" y="2765303"/>
            <a:ext cx="3270077" cy="3413949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AAC70459-416B-C5E9-E49D-5DF64B8C0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003" y="2765303"/>
            <a:ext cx="7442579" cy="3452588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3AD95A91-D96E-8D41-BA04-8677FD66D5EE}"/>
              </a:ext>
            </a:extLst>
          </p:cNvPr>
          <p:cNvSpPr txBox="1"/>
          <p:nvPr/>
        </p:nvSpPr>
        <p:spPr>
          <a:xfrm>
            <a:off x="696036" y="2285597"/>
            <a:ext cx="3025870" cy="369332"/>
          </a:xfrm>
          <a:prstGeom prst="rect">
            <a:avLst/>
          </a:prstGeom>
          <a:noFill/>
          <a:ln>
            <a:solidFill>
              <a:srgbClr val="A7A8A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B50707"/>
                </a:solidFill>
                <a:latin typeface="Raleway ExtraBold" panose="020B0903030101060003" pitchFamily="34" charset="0"/>
              </a:rPr>
              <a:t>Data Quality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FF35767-4DDD-A36E-B8F9-188979214EAE}"/>
              </a:ext>
            </a:extLst>
          </p:cNvPr>
          <p:cNvSpPr txBox="1"/>
          <p:nvPr/>
        </p:nvSpPr>
        <p:spPr>
          <a:xfrm>
            <a:off x="8494222" y="2296032"/>
            <a:ext cx="3001742" cy="369332"/>
          </a:xfrm>
          <a:prstGeom prst="rect">
            <a:avLst/>
          </a:prstGeom>
          <a:noFill/>
          <a:ln>
            <a:solidFill>
              <a:srgbClr val="A7A8A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B50707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en-GB"/>
              <a:t>Multichannel Marketing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D200CBB-547E-0D73-B20F-C2F49BF4DA42}"/>
              </a:ext>
            </a:extLst>
          </p:cNvPr>
          <p:cNvSpPr txBox="1"/>
          <p:nvPr/>
        </p:nvSpPr>
        <p:spPr>
          <a:xfrm>
            <a:off x="4503761" y="2286439"/>
            <a:ext cx="3208606" cy="369332"/>
          </a:xfrm>
          <a:prstGeom prst="rect">
            <a:avLst/>
          </a:prstGeom>
          <a:noFill/>
          <a:ln>
            <a:solidFill>
              <a:srgbClr val="A7A8A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B50707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en-GB"/>
              <a:t>Customer Data Platform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EC1D85-2E1F-3F7B-8494-B2551A28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ratings all around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188E1-C2AC-ECF1-FCFE-64BB07CBA4A2}"/>
              </a:ext>
            </a:extLst>
          </p:cNvPr>
          <p:cNvSpPr txBox="1"/>
          <p:nvPr/>
        </p:nvSpPr>
        <p:spPr>
          <a:xfrm>
            <a:off x="2477060" y="1260914"/>
            <a:ext cx="7237879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Redpoint is the only CDP company competing in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both Gartner’s Multichannel &amp; Data Quality Categories / Reports  </a:t>
            </a:r>
          </a:p>
        </p:txBody>
      </p:sp>
    </p:spTree>
    <p:extLst>
      <p:ext uri="{BB962C8B-B14F-4D97-AF65-F5344CB8AC3E}">
        <p14:creationId xmlns:p14="http://schemas.microsoft.com/office/powerpoint/2010/main" val="29971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A7D370-18BC-ACDD-82FA-2D02019DC8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5" name="Today’s Discussion…"/>
          <p:cNvSpPr txBox="1"/>
          <p:nvPr/>
        </p:nvSpPr>
        <p:spPr>
          <a:xfrm>
            <a:off x="1006624" y="562159"/>
            <a:ext cx="11142301" cy="99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00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defRPr>
            </a:pPr>
            <a:r>
              <a:rPr kumimoji="0" lang="en-GB" sz="6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lack"/>
                <a:sym typeface="Raleway Black"/>
              </a:rPr>
              <a:t>Key Differentiators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" name="Today’s Discussion…">
            <a:extLst>
              <a:ext uri="{FF2B5EF4-FFF2-40B4-BE49-F238E27FC236}">
                <a16:creationId xmlns:a16="http://schemas.microsoft.com/office/drawing/2014/main" id="{65E711C3-7A7A-82AD-07D5-C31963D4FC42}"/>
              </a:ext>
            </a:extLst>
          </p:cNvPr>
          <p:cNvSpPr txBox="1"/>
          <p:nvPr/>
        </p:nvSpPr>
        <p:spPr>
          <a:xfrm>
            <a:off x="1006624" y="3397653"/>
            <a:ext cx="11142301" cy="1413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1219169" hangingPunct="0">
              <a:defRPr sz="8100">
                <a:solidFill>
                  <a:srgbClr val="E92B17"/>
                </a:solidFill>
                <a:latin typeface="Raleway Black"/>
                <a:ea typeface="Raleway Black"/>
                <a:cs typeface="Raleway Black"/>
                <a:sym typeface="Raleway Black"/>
              </a:defRPr>
            </a:pPr>
            <a:r>
              <a:rPr lang="en-GB" sz="4050" kern="0" dirty="0">
                <a:solidFill>
                  <a:srgbClr val="DB2828"/>
                </a:solidFill>
                <a:latin typeface="Raleway Black"/>
                <a:sym typeface="Raleway Black"/>
              </a:rPr>
              <a:t>REAL-TIME CUSTOMER EXPERIENCES.</a:t>
            </a:r>
          </a:p>
          <a:p>
            <a:pPr defTabSz="1219169" hangingPunct="0">
              <a:defRPr sz="8100">
                <a:solidFill>
                  <a:srgbClr val="E92B17"/>
                </a:solidFill>
                <a:latin typeface="Raleway Black"/>
                <a:ea typeface="Raleway Black"/>
                <a:cs typeface="Raleway Black"/>
                <a:sym typeface="Raleway Black"/>
              </a:defRPr>
            </a:pPr>
            <a:r>
              <a:rPr lang="en-GB" sz="2400" kern="0" dirty="0">
                <a:solidFill>
                  <a:srgbClr val="929292"/>
                </a:solidFill>
                <a:latin typeface="Raleway SemiBold"/>
                <a:sym typeface="Raleway Black"/>
              </a:rPr>
              <a:t>Real-time data ingestion, real-time decisioning, real-time activation.</a:t>
            </a:r>
          </a:p>
          <a:p>
            <a:pPr defTabSz="1219169" hangingPunct="0">
              <a:defRPr sz="8100">
                <a:solidFill>
                  <a:srgbClr val="E92B17"/>
                </a:solidFill>
                <a:latin typeface="Raleway Black"/>
                <a:ea typeface="Raleway Black"/>
                <a:cs typeface="Raleway Black"/>
                <a:sym typeface="Raleway Black"/>
              </a:defRPr>
            </a:pPr>
            <a:r>
              <a:rPr lang="en-GB" sz="2400" kern="0" dirty="0">
                <a:solidFill>
                  <a:srgbClr val="929292"/>
                </a:solidFill>
                <a:latin typeface="Raleway SemiBold"/>
                <a:sym typeface="Raleway Black"/>
              </a:rPr>
              <a:t>Market-leading journey orchestration.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" name="Today’s Discussion…">
            <a:extLst>
              <a:ext uri="{FF2B5EF4-FFF2-40B4-BE49-F238E27FC236}">
                <a16:creationId xmlns:a16="http://schemas.microsoft.com/office/drawing/2014/main" id="{38848868-B030-67DE-4B9F-F69958D20730}"/>
              </a:ext>
            </a:extLst>
          </p:cNvPr>
          <p:cNvSpPr txBox="1"/>
          <p:nvPr/>
        </p:nvSpPr>
        <p:spPr>
          <a:xfrm>
            <a:off x="1006624" y="1701035"/>
            <a:ext cx="11142301" cy="1413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>
                <a:solidFill>
                  <a:srgbClr val="E92B17"/>
                </a:solidFill>
                <a:latin typeface="Raleway Black"/>
                <a:ea typeface="Raleway Black"/>
                <a:cs typeface="Raleway Black"/>
                <a:sym typeface="Raleway Black"/>
              </a:defRPr>
            </a:pPr>
            <a:r>
              <a:rPr kumimoji="0" lang="en-GB" sz="4050" b="0" i="0" u="none" strike="noStrike" kern="0" cap="none" spc="0" normalizeH="0" baseline="0" noProof="0" dirty="0">
                <a:ln>
                  <a:noFill/>
                </a:ln>
                <a:solidFill>
                  <a:srgbClr val="DB2828"/>
                </a:solidFill>
                <a:effectLst/>
                <a:uLnTx/>
                <a:uFillTx/>
                <a:latin typeface="Raleway Black"/>
                <a:sym typeface="Raleway Black"/>
              </a:rPr>
              <a:t>DATA-FIRST CDP.</a:t>
            </a: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>
                <a:solidFill>
                  <a:srgbClr val="E92B17"/>
                </a:solidFill>
                <a:latin typeface="Raleway Black"/>
                <a:ea typeface="Raleway Black"/>
                <a:cs typeface="Raleway Black"/>
                <a:sym typeface="Raleway Black"/>
              </a:defRPr>
            </a:pPr>
            <a:r>
              <a:rPr lang="en-GB" sz="2400" kern="0" dirty="0">
                <a:solidFill>
                  <a:srgbClr val="929292"/>
                </a:solidFill>
                <a:latin typeface="Raleway SemiBold"/>
                <a:sym typeface="Raleway Black"/>
              </a:rPr>
              <a:t>Real-time, </a:t>
            </a:r>
            <a:r>
              <a:rPr lang="en-GB" sz="2400" kern="0" dirty="0">
                <a:solidFill>
                  <a:schemeClr val="bg2"/>
                </a:solidFill>
                <a:latin typeface="Raleway SemiBold"/>
                <a:sym typeface="Raleway Black"/>
              </a:rPr>
              <a:t>clean, </a:t>
            </a:r>
            <a:r>
              <a:rPr lang="en-GB" sz="2400" kern="0" dirty="0">
                <a:solidFill>
                  <a:srgbClr val="929292"/>
                </a:solidFill>
                <a:latin typeface="Raleway SemiBold"/>
                <a:sym typeface="Raleway Black"/>
              </a:rPr>
              <a:t>accurate golden records</a:t>
            </a:r>
            <a:r>
              <a:rPr sz="2400" kern="0" dirty="0">
                <a:solidFill>
                  <a:srgbClr val="929292"/>
                </a:solidFill>
                <a:latin typeface="Raleway SemiBold"/>
                <a:sym typeface="Raleway SemiBold"/>
              </a:rPr>
              <a:t> </a:t>
            </a:r>
            <a:r>
              <a:rPr lang="en-GB" sz="2400" kern="0" dirty="0">
                <a:solidFill>
                  <a:srgbClr val="929292"/>
                </a:solidFill>
                <a:latin typeface="Raleway SemiBold"/>
                <a:sym typeface="Raleway SemiBold"/>
              </a:rPr>
              <a:t>for each identity.</a:t>
            </a: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>
                <a:solidFill>
                  <a:srgbClr val="E92B17"/>
                </a:solidFill>
                <a:latin typeface="Raleway Black"/>
                <a:ea typeface="Raleway Black"/>
                <a:cs typeface="Raleway Black"/>
                <a:sym typeface="Raleway Black"/>
              </a:defRPr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929292"/>
                </a:solidFill>
                <a:effectLst/>
                <a:uLnTx/>
                <a:uFillTx/>
                <a:latin typeface="Raleway SemiBold"/>
                <a:ea typeface="Raleway SemiBold"/>
                <a:cs typeface="Raleway SemiBold"/>
                <a:sym typeface="Raleway SemiBold"/>
              </a:rPr>
              <a:t>Market-leading matching &amp; data </a:t>
            </a:r>
            <a:r>
              <a:rPr lang="en-GB" sz="2400" kern="0" dirty="0">
                <a:solidFill>
                  <a:srgbClr val="92929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quality capabilities.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" name="Today’s Discussion…">
            <a:extLst>
              <a:ext uri="{FF2B5EF4-FFF2-40B4-BE49-F238E27FC236}">
                <a16:creationId xmlns:a16="http://schemas.microsoft.com/office/drawing/2014/main" id="{67AE4441-B932-5630-96A7-DE3646CB762A}"/>
              </a:ext>
            </a:extLst>
          </p:cNvPr>
          <p:cNvSpPr txBox="1"/>
          <p:nvPr/>
        </p:nvSpPr>
        <p:spPr>
          <a:xfrm>
            <a:off x="1006624" y="4810860"/>
            <a:ext cx="11142301" cy="1413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1219169" hangingPunct="0">
              <a:defRPr sz="8100">
                <a:solidFill>
                  <a:srgbClr val="E92B17"/>
                </a:solidFill>
                <a:latin typeface="Raleway Black"/>
                <a:ea typeface="Raleway Black"/>
                <a:cs typeface="Raleway Black"/>
                <a:sym typeface="Raleway Black"/>
              </a:defRPr>
            </a:pPr>
            <a:endParaRPr lang="en-GB" sz="2400" kern="0" dirty="0">
              <a:solidFill>
                <a:srgbClr val="929292"/>
              </a:solidFill>
              <a:latin typeface="Raleway SemiBold"/>
              <a:sym typeface="Raleway SemiBold"/>
            </a:endParaRPr>
          </a:p>
          <a:p>
            <a:pPr defTabSz="1219169" hangingPunct="0">
              <a:defRPr sz="8100">
                <a:solidFill>
                  <a:srgbClr val="E92B17"/>
                </a:solidFill>
                <a:latin typeface="Raleway Black"/>
                <a:ea typeface="Raleway Black"/>
                <a:cs typeface="Raleway Black"/>
                <a:sym typeface="Raleway Black"/>
              </a:defRPr>
            </a:pPr>
            <a:r>
              <a:rPr lang="en-GB" sz="4050" kern="0">
                <a:solidFill>
                  <a:srgbClr val="DB2828"/>
                </a:solidFill>
                <a:latin typeface="Raleway Black"/>
                <a:sym typeface="Raleway Black"/>
              </a:rPr>
              <a:t>FLEXIBLE DEPLOYMENT.</a:t>
            </a:r>
            <a:r>
              <a:rPr lang="en-GB" sz="4050" kern="0">
                <a:solidFill>
                  <a:srgbClr val="DB2828"/>
                </a:solidFill>
                <a:latin typeface="Raleway Black"/>
                <a:sym typeface="Raleway"/>
              </a:rPr>
              <a:t> </a:t>
            </a:r>
            <a:endParaRPr lang="en-GB" sz="4050" kern="0" dirty="0">
              <a:solidFill>
                <a:srgbClr val="DB2828"/>
              </a:solidFill>
              <a:latin typeface="Raleway Black"/>
              <a:sym typeface="Raleway"/>
            </a:endParaRPr>
          </a:p>
          <a:p>
            <a:pPr defTabSz="1219169" hangingPunct="0">
              <a:defRPr sz="8100">
                <a:solidFill>
                  <a:srgbClr val="E92B17"/>
                </a:solidFill>
                <a:latin typeface="Raleway Black"/>
                <a:ea typeface="Raleway Black"/>
                <a:cs typeface="Raleway Black"/>
                <a:sym typeface="Raleway Black"/>
              </a:defRPr>
            </a:pPr>
            <a:r>
              <a:rPr lang="en-GB" sz="2400" kern="0" dirty="0">
                <a:solidFill>
                  <a:srgbClr val="929292"/>
                </a:solidFill>
                <a:latin typeface="Raleway SemiBold"/>
                <a:sym typeface="Raleway"/>
              </a:rPr>
              <a:t>Your cloud, our cloud, YOUR CHOICE.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8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177" y="913671"/>
            <a:ext cx="10849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At Redpoint we create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perfect customer experiences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for leading brands all over the world.</a:t>
            </a:r>
            <a:endParaRPr kumimoji="0" lang="en-US" sz="3200" i="0" u="none" strike="noStrike" kern="1200" cap="none" spc="-14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89A1A5-19F4-AF8E-7F44-F7CEE5ED09DA}"/>
              </a:ext>
            </a:extLst>
          </p:cNvPr>
          <p:cNvGrpSpPr/>
          <p:nvPr/>
        </p:nvGrpSpPr>
        <p:grpSpPr>
          <a:xfrm>
            <a:off x="3029161" y="3943531"/>
            <a:ext cx="6133679" cy="1722616"/>
            <a:chOff x="4388987" y="4364402"/>
            <a:chExt cx="6133679" cy="1722616"/>
          </a:xfrm>
        </p:grpSpPr>
        <p:pic>
          <p:nvPicPr>
            <p:cNvPr id="5" name="Picture 83" descr="Picture 83">
              <a:extLst>
                <a:ext uri="{FF2B5EF4-FFF2-40B4-BE49-F238E27FC236}">
                  <a16:creationId xmlns:a16="http://schemas.microsoft.com/office/drawing/2014/main" id="{D5B1B0E7-AF72-C59D-0B63-829B8F165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8987" y="4806631"/>
              <a:ext cx="962292" cy="83816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id="{5F0E9F82-B295-1DC7-4C74-E076382B5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8327" y="4364402"/>
              <a:ext cx="2583924" cy="1722616"/>
            </a:xfrm>
            <a:prstGeom prst="rect">
              <a:avLst/>
            </a:prstGeom>
          </p:spPr>
        </p:pic>
        <p:pic>
          <p:nvPicPr>
            <p:cNvPr id="7" name="Picture 4" descr="Download Comcast Logo in SVG Vector or PNG File Format - Logo.wine">
              <a:extLst>
                <a:ext uri="{FF2B5EF4-FFF2-40B4-BE49-F238E27FC236}">
                  <a16:creationId xmlns:a16="http://schemas.microsoft.com/office/drawing/2014/main" id="{BE1497A1-72AE-6C5E-972B-88B7131F6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782" y="4561204"/>
              <a:ext cx="1625383" cy="108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Ralph Lauren logo">
              <a:extLst>
                <a:ext uri="{FF2B5EF4-FFF2-40B4-BE49-F238E27FC236}">
                  <a16:creationId xmlns:a16="http://schemas.microsoft.com/office/drawing/2014/main" id="{9E62B9F5-D4F0-18E9-0861-1E5EC0994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2251" y="4855503"/>
              <a:ext cx="740415" cy="740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FF0D882-BF61-26DC-D1B0-466520D9467F}"/>
              </a:ext>
            </a:extLst>
          </p:cNvPr>
          <p:cNvSpPr txBox="1"/>
          <p:nvPr/>
        </p:nvSpPr>
        <p:spPr>
          <a:xfrm>
            <a:off x="671177" y="3097823"/>
            <a:ext cx="1084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1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Brands that are global, diverse and unique.</a:t>
            </a:r>
            <a:endParaRPr kumimoji="0" lang="en-US" sz="3200" i="0" u="none" strike="noStrike" kern="1200" cap="none" spc="-14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314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661F7-393E-CF47-51B0-60AE739D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Brands with a variety of challenges 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102478-96A4-60AA-9DCF-D3624C38A49B}"/>
              </a:ext>
            </a:extLst>
          </p:cNvPr>
          <p:cNvSpPr/>
          <p:nvPr/>
        </p:nvSpPr>
        <p:spPr>
          <a:xfrm>
            <a:off x="-17879" y="1200005"/>
            <a:ext cx="3055848" cy="16787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SILOED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DATA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E92B17"/>
              </a:solidFill>
              <a:effectLst/>
              <a:uLnTx/>
              <a:uFillTx/>
              <a:latin typeface="Raleway Black" panose="020B0A030301010600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A492FA-8197-CAFE-D7DA-C66AA513C886}"/>
              </a:ext>
            </a:extLst>
          </p:cNvPr>
          <p:cNvSpPr/>
          <p:nvPr/>
        </p:nvSpPr>
        <p:spPr>
          <a:xfrm>
            <a:off x="3036882" y="1200150"/>
            <a:ext cx="3054636" cy="16781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NO SINGLE</a:t>
            </a:r>
          </a:p>
          <a:p>
            <a:pPr algn="ctr"/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CUSTOMER</a:t>
            </a:r>
          </a:p>
          <a:p>
            <a:pPr algn="ctr"/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VIEW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03965D-8422-3CCA-B6DD-E5E31700B3F2}"/>
              </a:ext>
            </a:extLst>
          </p:cNvPr>
          <p:cNvSpPr/>
          <p:nvPr/>
        </p:nvSpPr>
        <p:spPr>
          <a:xfrm>
            <a:off x="6090431" y="1200150"/>
            <a:ext cx="3054636" cy="16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INABILITY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MAKE THE MOST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FIRST</a:t>
            </a: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 PARTY DATA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E92B17"/>
              </a:solidFill>
              <a:effectLst/>
              <a:uLnTx/>
              <a:uFillTx/>
              <a:latin typeface="Raleway Black" panose="020B0A030301010600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E53F23-E4AC-1923-DAD1-ABB1B6C9530C}"/>
              </a:ext>
            </a:extLst>
          </p:cNvPr>
          <p:cNvSpPr/>
          <p:nvPr/>
        </p:nvSpPr>
        <p:spPr>
          <a:xfrm>
            <a:off x="9129222" y="1200222"/>
            <a:ext cx="3088418" cy="16777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Black" panose="020B0A03030101060003" pitchFamily="34" charset="0"/>
              </a:rPr>
              <a:t>POOR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tx1"/>
                </a:solidFill>
                <a:latin typeface="Raleway Black" panose="020B0A03030101060003" pitchFamily="34" charset="0"/>
              </a:rPr>
              <a:t>CUSTOMER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Black" panose="020B0A03030101060003" pitchFamily="34" charset="0"/>
              </a:rPr>
              <a:t>EXPERIENCE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AB2A4E-583C-7D65-9F33-CC163EDFE83C}"/>
              </a:ext>
            </a:extLst>
          </p:cNvPr>
          <p:cNvSpPr/>
          <p:nvPr/>
        </p:nvSpPr>
        <p:spPr>
          <a:xfrm>
            <a:off x="-17746" y="2855212"/>
            <a:ext cx="3055848" cy="1687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LIMITED SEGMENTATION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&amp; PERSONALISATION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F3CEA2-10C0-3692-2644-B97782CA923D}"/>
              </a:ext>
            </a:extLst>
          </p:cNvPr>
          <p:cNvSpPr/>
          <p:nvPr/>
        </p:nvSpPr>
        <p:spPr>
          <a:xfrm>
            <a:off x="3033004" y="2853345"/>
            <a:ext cx="3054636" cy="1686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Raleway Black" panose="020B0A03030101060003" pitchFamily="34" charset="0"/>
              </a:rPr>
              <a:t>DATA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Raleway Black" panose="020B0A03030101060003" pitchFamily="34" charset="0"/>
              </a:rPr>
              <a:t>QUALITY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Raleway Black" panose="020B0A03030101060003" pitchFamily="34" charset="0"/>
              </a:rPr>
              <a:t>ISSUES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8EE73E-1FA5-C438-B8A3-529B206322F8}"/>
              </a:ext>
            </a:extLst>
          </p:cNvPr>
          <p:cNvSpPr/>
          <p:nvPr/>
        </p:nvSpPr>
        <p:spPr>
          <a:xfrm>
            <a:off x="6086553" y="2865377"/>
            <a:ext cx="3054636" cy="16866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  <a:latin typeface="Raleway Black" panose="020B0A03030101060003" pitchFamily="34" charset="0"/>
              </a:rPr>
              <a:t>NEEDS ARE NOT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  <a:latin typeface="Raleway Black" panose="020B0A03030101060003" pitchFamily="34" charset="0"/>
              </a:rPr>
              <a:t>BEING MET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  <a:latin typeface="Raleway Black" panose="020B0A03030101060003" pitchFamily="34" charset="0"/>
              </a:rPr>
              <a:t>TECHNOLOGY IN PLACE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anose="020B0A03030101060003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105D55-E897-297D-BC66-8C96CAE3CF30}"/>
              </a:ext>
            </a:extLst>
          </p:cNvPr>
          <p:cNvSpPr/>
          <p:nvPr/>
        </p:nvSpPr>
        <p:spPr>
          <a:xfrm>
            <a:off x="9117379" y="2861193"/>
            <a:ext cx="3088418" cy="1686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LACK OF</a:t>
            </a:r>
          </a:p>
          <a:p>
            <a:pPr algn="ctr"/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SUPPORT </a:t>
            </a:r>
          </a:p>
          <a:p>
            <a:pPr algn="ctr"/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FOR REAL-TIME</a:t>
            </a:r>
          </a:p>
          <a:p>
            <a:pPr algn="ctr"/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USE CASES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6E8986E-86A1-999C-629E-E89A0ECAFFD3}"/>
              </a:ext>
            </a:extLst>
          </p:cNvPr>
          <p:cNvSpPr/>
          <p:nvPr/>
        </p:nvSpPr>
        <p:spPr>
          <a:xfrm>
            <a:off x="-19050" y="4526861"/>
            <a:ext cx="3055848" cy="16873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Raleway Black" panose="020B0A03030101060003" pitchFamily="34" charset="0"/>
              </a:rPr>
              <a:t>SILOED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Raleway Black" panose="020B0A03030101060003" pitchFamily="34" charset="0"/>
              </a:rPr>
              <a:t> CHANNELS,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Raleway Black" panose="020B0A03030101060003" pitchFamily="34" charset="0"/>
              </a:rPr>
              <a:t>INCONSISTENT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Raleway Black" panose="020B0A03030101060003" pitchFamily="34" charset="0"/>
              </a:rPr>
              <a:t>MESSAGING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4D3CB29-D82A-BF93-386C-6C08AAE539BA}"/>
              </a:ext>
            </a:extLst>
          </p:cNvPr>
          <p:cNvSpPr/>
          <p:nvPr/>
        </p:nvSpPr>
        <p:spPr>
          <a:xfrm>
            <a:off x="3026730" y="4525023"/>
            <a:ext cx="3054636" cy="168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Raleway Black" panose="020B0A03030101060003" pitchFamily="34" charset="0"/>
              </a:rPr>
              <a:t>CONCERNS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Raleway Black" panose="020B0A03030101060003" pitchFamily="34" charset="0"/>
              </a:rPr>
              <a:t>ABOUT COOKIE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Raleway Black" panose="020B0A03030101060003" pitchFamily="34" charset="0"/>
              </a:rPr>
              <a:t>CHANGES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0393978-1866-FEBB-4119-F4D81FA7F6D0}"/>
              </a:ext>
            </a:extLst>
          </p:cNvPr>
          <p:cNvSpPr/>
          <p:nvPr/>
        </p:nvSpPr>
        <p:spPr>
          <a:xfrm>
            <a:off x="6077552" y="4515498"/>
            <a:ext cx="3054636" cy="1686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Raleway Black" panose="020B0A03030101060003" pitchFamily="34" charset="0"/>
              </a:rPr>
              <a:t>POOR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Raleway Black" panose="020B0A03030101060003" pitchFamily="34" charset="0"/>
              </a:rPr>
              <a:t>CAMPAIGN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Raleway Black" panose="020B0A03030101060003" pitchFamily="34" charset="0"/>
              </a:rPr>
              <a:t>PERFORMANCE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42DCC7C-5958-6B2F-A146-01C2BFCDF87E}"/>
              </a:ext>
            </a:extLst>
          </p:cNvPr>
          <p:cNvSpPr/>
          <p:nvPr/>
        </p:nvSpPr>
        <p:spPr>
          <a:xfrm>
            <a:off x="9134358" y="4518348"/>
            <a:ext cx="3088418" cy="1686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SCV CANNOT BE</a:t>
            </a:r>
          </a:p>
          <a:p>
            <a:pPr algn="ctr"/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LEVERAGED ACROSS</a:t>
            </a:r>
          </a:p>
          <a:p>
            <a:pPr algn="ctr"/>
            <a:r>
              <a:rPr lang="en-GB" sz="1400" b="1" dirty="0">
                <a:solidFill>
                  <a:prstClr val="white"/>
                </a:solidFill>
                <a:latin typeface="Raleway Black" panose="020B0A03030101060003" pitchFamily="34" charset="0"/>
              </a:rPr>
              <a:t>ALL TOUCHPOINTS</a:t>
            </a:r>
          </a:p>
        </p:txBody>
      </p:sp>
    </p:spTree>
    <p:extLst>
      <p:ext uri="{BB962C8B-B14F-4D97-AF65-F5344CB8AC3E}">
        <p14:creationId xmlns:p14="http://schemas.microsoft.com/office/powerpoint/2010/main" val="326339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4A03E9-695D-3651-A80F-70731E7E36F9}"/>
              </a:ext>
            </a:extLst>
          </p:cNvPr>
          <p:cNvSpPr/>
          <p:nvPr/>
        </p:nvSpPr>
        <p:spPr>
          <a:xfrm>
            <a:off x="0" y="1121428"/>
            <a:ext cx="6096000" cy="28682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INDEPENDENT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SOFTWARE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VENDOR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92B17"/>
              </a:solidFill>
              <a:effectLst/>
              <a:uLnTx/>
              <a:uFillTx/>
              <a:latin typeface="Raleway Black" panose="020B0A03030101060003" pitchFamily="34" charset="0"/>
            </a:endParaRPr>
          </a:p>
        </p:txBody>
      </p:sp>
      <p:pic>
        <p:nvPicPr>
          <p:cNvPr id="6" name="Picture 2" descr="Redpoint_Global_logo | Redpoint Global">
            <a:extLst>
              <a:ext uri="{FF2B5EF4-FFF2-40B4-BE49-F238E27FC236}">
                <a16:creationId xmlns:a16="http://schemas.microsoft.com/office/drawing/2014/main" id="{BE8452E7-CFAC-0B60-49B2-604B0CD5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678" y="6333203"/>
            <a:ext cx="375828" cy="3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0B7834-7697-0135-4048-0081542F1C3B}"/>
              </a:ext>
            </a:extLst>
          </p:cNvPr>
          <p:cNvSpPr/>
          <p:nvPr/>
        </p:nvSpPr>
        <p:spPr>
          <a:xfrm>
            <a:off x="6096000" y="1121428"/>
            <a:ext cx="6096000" cy="2868283"/>
          </a:xfrm>
          <a:prstGeom prst="rect">
            <a:avLst/>
          </a:prstGeom>
          <a:solidFill>
            <a:srgbClr val="5E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GLOBAL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CLIENT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BASE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92B17"/>
              </a:solidFill>
              <a:effectLst/>
              <a:uLnTx/>
              <a:uFillTx/>
              <a:latin typeface="Raleway Black" panose="020B0A030301010600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5CA2AB-16FD-1EBF-6A54-F35496EB00C8}"/>
              </a:ext>
            </a:extLst>
          </p:cNvPr>
          <p:cNvSpPr/>
          <p:nvPr/>
        </p:nvSpPr>
        <p:spPr>
          <a:xfrm>
            <a:off x="6096000" y="3989716"/>
            <a:ext cx="6096000" cy="28682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100% FOCUSED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 DATA, INSIGHT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</a:rPr>
              <a:t>CUSTOMER ENGAGEMENT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92B17"/>
              </a:solidFill>
              <a:effectLst/>
              <a:uLnTx/>
              <a:uFillTx/>
              <a:latin typeface="Raleway Black" panose="020B0A030301010600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FB21B-DEA1-5BCB-7915-6CC97516989F}"/>
              </a:ext>
            </a:extLst>
          </p:cNvPr>
          <p:cNvSpPr/>
          <p:nvPr/>
        </p:nvSpPr>
        <p:spPr>
          <a:xfrm>
            <a:off x="0" y="3989716"/>
            <a:ext cx="6096000" cy="2868283"/>
          </a:xfrm>
          <a:prstGeom prst="rect">
            <a:avLst/>
          </a:prstGeom>
          <a:solidFill>
            <a:srgbClr val="A7A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Black" panose="020B0A03030101060003" pitchFamily="34" charset="0"/>
              </a:rPr>
              <a:t>IN BUSINESS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Black" panose="020B0A03030101060003" pitchFamily="34" charset="0"/>
              </a:rPr>
              <a:t>17+ YEARS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3CF47-BD35-394E-8428-FC6BA5AA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32" y="474702"/>
            <a:ext cx="11779868" cy="972261"/>
          </a:xfrm>
        </p:spPr>
        <p:txBody>
          <a:bodyPr/>
          <a:lstStyle/>
          <a:p>
            <a:r>
              <a:rPr lang="en-GB"/>
              <a:t>Redpoint is </a:t>
            </a:r>
            <a:r>
              <a:rPr lang="en-GB" dirty="0"/>
              <a:t>uniquely qualified to address </a:t>
            </a:r>
            <a:r>
              <a:rPr lang="en-GB"/>
              <a:t>these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20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224BFB-75AE-FC4E-9F91-4621C2132890}"/>
              </a:ext>
            </a:extLst>
          </p:cNvPr>
          <p:cNvGrpSpPr/>
          <p:nvPr/>
        </p:nvGrpSpPr>
        <p:grpSpPr>
          <a:xfrm>
            <a:off x="107565" y="2059461"/>
            <a:ext cx="11919164" cy="4005208"/>
            <a:chOff x="834648" y="2041004"/>
            <a:chExt cx="10475352" cy="3520043"/>
          </a:xfrm>
        </p:grpSpPr>
        <p:sp>
          <p:nvSpPr>
            <p:cNvPr id="5" name="TextBox 275">
              <a:extLst>
                <a:ext uri="{FF2B5EF4-FFF2-40B4-BE49-F238E27FC236}">
                  <a16:creationId xmlns:a16="http://schemas.microsoft.com/office/drawing/2014/main" id="{A11DE767-77AB-4603-8887-2A288CA073DA}"/>
                </a:ext>
              </a:extLst>
            </p:cNvPr>
            <p:cNvSpPr txBox="1"/>
            <p:nvPr/>
          </p:nvSpPr>
          <p:spPr>
            <a:xfrm>
              <a:off x="834648" y="4186810"/>
              <a:ext cx="1842444" cy="10186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tIns="45720" bIns="45720"/>
            <a:lstStyle/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spc="-18">
                  <a:solidFill>
                    <a:srgbClr val="5E5E5E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r>
                <a:rPr kumimoji="0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Data Quality</a:t>
              </a:r>
            </a:p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spc="-18">
                  <a:solidFill>
                    <a:srgbClr val="5E5E5E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r>
                <a:rPr kumimoji="0" lang="en-GB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Siloed </a:t>
              </a:r>
              <a:r>
                <a:rPr kumimoji="0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Data Integration</a:t>
              </a:r>
            </a:p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spc="-18">
                  <a:solidFill>
                    <a:srgbClr val="5E5E5E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endParaRPr kumimoji="0" sz="1400" b="1" i="0" u="none" strike="noStrike" kern="1200" cap="none" spc="-18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aleway" pitchFamily="2" charset="77"/>
                <a:ea typeface="Open Sans" panose="020B0606030504020204" pitchFamily="34" charset="0"/>
                <a:cs typeface="Open Sans" panose="020B0606030504020204" pitchFamily="34" charset="0"/>
                <a:sym typeface="Raleway ExtraBold"/>
              </a:endParaRPr>
            </a:p>
          </p:txBody>
        </p:sp>
        <p:sp>
          <p:nvSpPr>
            <p:cNvPr id="6" name="TextBox 276">
              <a:extLst>
                <a:ext uri="{FF2B5EF4-FFF2-40B4-BE49-F238E27FC236}">
                  <a16:creationId xmlns:a16="http://schemas.microsoft.com/office/drawing/2014/main" id="{8DCDAF67-E436-836B-CF1B-389482C5152D}"/>
                </a:ext>
              </a:extLst>
            </p:cNvPr>
            <p:cNvSpPr txBox="1"/>
            <p:nvPr/>
          </p:nvSpPr>
          <p:spPr>
            <a:xfrm>
              <a:off x="3018678" y="4186810"/>
              <a:ext cx="1842445" cy="13742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tIns="45720" bIns="45720"/>
            <a:lstStyle/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spc="-18">
                  <a:solidFill>
                    <a:srgbClr val="5E5E5E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r>
                <a:rPr kumimoji="0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Identity Resolution</a:t>
              </a:r>
            </a:p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spc="-18">
                  <a:solidFill>
                    <a:srgbClr val="5E5E5E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r>
                <a:rPr kumimoji="0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Advanced Matching</a:t>
              </a:r>
            </a:p>
          </p:txBody>
        </p:sp>
        <p:sp>
          <p:nvSpPr>
            <p:cNvPr id="7" name="TextBox 277">
              <a:extLst>
                <a:ext uri="{FF2B5EF4-FFF2-40B4-BE49-F238E27FC236}">
                  <a16:creationId xmlns:a16="http://schemas.microsoft.com/office/drawing/2014/main" id="{E9BE9470-22E8-E546-4AE3-D456E6EA926D}"/>
                </a:ext>
              </a:extLst>
            </p:cNvPr>
            <p:cNvSpPr txBox="1"/>
            <p:nvPr/>
          </p:nvSpPr>
          <p:spPr>
            <a:xfrm>
              <a:off x="9445439" y="4186810"/>
              <a:ext cx="1733149" cy="10921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tIns="45720" bIns="45720"/>
            <a:lstStyle>
              <a:defPPr>
                <a:defRPr lang="en-US"/>
              </a:defPPr>
              <a:lvl1pPr algn="ctr" defTabSz="914377" hangingPunct="0">
                <a:lnSpc>
                  <a:spcPct val="95000"/>
                </a:lnSpc>
                <a:spcBef>
                  <a:spcPts val="900"/>
                </a:spcBef>
                <a:defRPr sz="1400" b="0" spc="-18">
                  <a:solidFill>
                    <a:prstClr val="black">
                      <a:lumMod val="85000"/>
                      <a:lumOff val="15000"/>
                    </a:prstClr>
                  </a:solidFill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CX Transformation</a:t>
              </a:r>
            </a:p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Real-time,    Enterprise-wide Engagement</a:t>
              </a:r>
              <a:endParaRPr kumimoji="0" sz="1400" b="0" i="0" u="none" strike="noStrike" kern="1200" cap="none" spc="-18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aleway Medium" panose="020B0603030101060003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 ExtraBold"/>
              </a:endParaRPr>
            </a:p>
          </p:txBody>
        </p:sp>
        <p:sp>
          <p:nvSpPr>
            <p:cNvPr id="8" name="TextBox 279">
              <a:extLst>
                <a:ext uri="{FF2B5EF4-FFF2-40B4-BE49-F238E27FC236}">
                  <a16:creationId xmlns:a16="http://schemas.microsoft.com/office/drawing/2014/main" id="{81D3F4F3-C033-2020-EB2C-B78E30D245B0}"/>
                </a:ext>
              </a:extLst>
            </p:cNvPr>
            <p:cNvSpPr txBox="1"/>
            <p:nvPr/>
          </p:nvSpPr>
          <p:spPr>
            <a:xfrm>
              <a:off x="7364264" y="4186810"/>
              <a:ext cx="1683600" cy="12506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tIns="45720" bIns="45720"/>
            <a:lstStyle>
              <a:defPPr>
                <a:defRPr lang="en-US"/>
              </a:defPPr>
              <a:lvl1pPr algn="ctr" defTabSz="914377" hangingPunct="0">
                <a:lnSpc>
                  <a:spcPct val="95000"/>
                </a:lnSpc>
                <a:spcBef>
                  <a:spcPts val="900"/>
                </a:spcBef>
                <a:defRPr sz="1400" b="0" spc="-18">
                  <a:solidFill>
                    <a:prstClr val="black">
                      <a:lumMod val="85000"/>
                      <a:lumOff val="15000"/>
                    </a:prstClr>
                  </a:solidFill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Segmentation</a:t>
              </a:r>
            </a:p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Activation</a:t>
              </a:r>
            </a:p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Multi-channel </a:t>
              </a:r>
              <a:r>
                <a:rPr kumimoji="0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Customer Journeys</a:t>
              </a:r>
            </a:p>
          </p:txBody>
        </p:sp>
        <p:sp>
          <p:nvSpPr>
            <p:cNvPr id="9" name="TextBox 280">
              <a:extLst>
                <a:ext uri="{FF2B5EF4-FFF2-40B4-BE49-F238E27FC236}">
                  <a16:creationId xmlns:a16="http://schemas.microsoft.com/office/drawing/2014/main" id="{BFECF303-A14E-1FAF-E5CB-D4BF43D06054}"/>
                </a:ext>
              </a:extLst>
            </p:cNvPr>
            <p:cNvSpPr txBox="1"/>
            <p:nvPr/>
          </p:nvSpPr>
          <p:spPr>
            <a:xfrm>
              <a:off x="5122251" y="4186810"/>
              <a:ext cx="1733148" cy="13145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tIns="45720" bIns="45720"/>
            <a:lstStyle/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spc="-18">
                  <a:solidFill>
                    <a:srgbClr val="5E5E5E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r>
                <a:rPr kumimoji="0" lang="en-GB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Recommendations</a:t>
              </a:r>
            </a:p>
            <a:p>
              <a:pPr marL="0" marR="0" lvl="0" indent="0" algn="ctr" defTabSz="914377" rtl="0" eaLnBrk="1" fontAlgn="auto" latinLnBrk="0" hangingPunct="0">
                <a:lnSpc>
                  <a:spcPct val="95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spc="-18">
                  <a:solidFill>
                    <a:srgbClr val="5E5E5E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r>
                <a:rPr kumimoji="0" sz="1400" b="0" i="0" u="none" strike="noStrike" kern="1200" cap="none" spc="-18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Optimi</a:t>
              </a:r>
              <a:r>
                <a:rPr kumimoji="0" lang="en-GB" sz="1400" b="0" i="0" u="none" strike="noStrike" kern="1200" cap="none" spc="-18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s</a:t>
              </a:r>
              <a:r>
                <a:rPr kumimoji="0" sz="1400" b="0" i="0" u="none" strike="noStrike" kern="1200" cap="none" spc="-18" normalizeH="0" baseline="0" noProof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aleway Medium" panose="020B0603030101060003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aleway ExtraBold"/>
                </a:rPr>
                <a:t>ation</a:t>
              </a:r>
              <a:endParaRPr kumimoji="0" sz="1400" b="0" i="0" u="none" strike="noStrike" kern="1200" cap="none" spc="-18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aleway Medium" panose="020B0603030101060003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 ExtraBold"/>
              </a:endParaRPr>
            </a:p>
          </p:txBody>
        </p:sp>
        <p:sp>
          <p:nvSpPr>
            <p:cNvPr id="10" name="Arc 5">
              <a:extLst>
                <a:ext uri="{FF2B5EF4-FFF2-40B4-BE49-F238E27FC236}">
                  <a16:creationId xmlns:a16="http://schemas.microsoft.com/office/drawing/2014/main" id="{0793BEF1-5010-FE2D-A2A1-A4A0A32E6228}"/>
                </a:ext>
              </a:extLst>
            </p:cNvPr>
            <p:cNvSpPr/>
            <p:nvPr/>
          </p:nvSpPr>
          <p:spPr>
            <a:xfrm>
              <a:off x="5358725" y="2971531"/>
              <a:ext cx="1693471" cy="101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36" extrusionOk="0">
                  <a:moveTo>
                    <a:pt x="21399" y="0"/>
                  </a:moveTo>
                  <a:lnTo>
                    <a:pt x="21399" y="0"/>
                  </a:lnTo>
                  <a:cubicBezTo>
                    <a:pt x="21600" y="11497"/>
                    <a:pt x="16207" y="21090"/>
                    <a:pt x="9354" y="21427"/>
                  </a:cubicBezTo>
                  <a:cubicBezTo>
                    <a:pt x="5831" y="21600"/>
                    <a:pt x="2430" y="19253"/>
                    <a:pt x="0" y="14972"/>
                  </a:cubicBezTo>
                </a:path>
              </a:pathLst>
            </a:custGeom>
            <a:ln w="44450">
              <a:solidFill>
                <a:srgbClr val="A62419"/>
              </a:solidFill>
              <a:prstDash val="sysDot"/>
              <a:miter lim="400000"/>
              <a:headEnd type="arrow"/>
            </a:ln>
          </p:spPr>
          <p:txBody>
            <a:bodyPr tIns="45720" bIns="45720"/>
            <a:lstStyle/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0">
                  <a:solidFill>
                    <a:srgbClr val="A62419"/>
                  </a:solidFill>
                </a:defRPr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Raleway"/>
                <a:ea typeface="+mn-ea"/>
                <a:cs typeface="+mn-cs"/>
                <a:sym typeface="Raleway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65B19029-378B-4107-96FF-E93580787E4D}"/>
                </a:ext>
              </a:extLst>
            </p:cNvPr>
            <p:cNvSpPr/>
            <p:nvPr/>
          </p:nvSpPr>
          <p:spPr>
            <a:xfrm>
              <a:off x="5292356" y="2243659"/>
              <a:ext cx="1554989" cy="1554990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Raleway Medium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Medium"/>
                <a:ea typeface="+mn-ea"/>
                <a:cs typeface="+mn-cs"/>
                <a:sym typeface="Raleway Medium"/>
              </a:endParaRPr>
            </a:p>
          </p:txBody>
        </p:sp>
        <p:sp>
          <p:nvSpPr>
            <p:cNvPr id="12" name="Pinpoint Next Best Actions">
              <a:extLst>
                <a:ext uri="{FF2B5EF4-FFF2-40B4-BE49-F238E27FC236}">
                  <a16:creationId xmlns:a16="http://schemas.microsoft.com/office/drawing/2014/main" id="{D0898FE0-9601-7864-987D-9FB2F5A2AB1E}"/>
                </a:ext>
              </a:extLst>
            </p:cNvPr>
            <p:cNvSpPr txBox="1"/>
            <p:nvPr/>
          </p:nvSpPr>
          <p:spPr>
            <a:xfrm>
              <a:off x="5390011" y="2813966"/>
              <a:ext cx="1359680" cy="414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35719" tIns="35719" rIns="35719" bIns="35719" anchor="ctr"/>
            <a:lstStyle>
              <a:lvl1pPr>
                <a:defRPr sz="2300" b="0">
                  <a:solidFill>
                    <a:srgbClr val="F4F2EB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lvl1pPr>
            </a:lstStyle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SemiBold" panose="020B0703030101060003" pitchFamily="34" charset="0"/>
                  <a:sym typeface="Raleway ExtraBold"/>
                </a:rPr>
                <a:t>PINPOINT NEXT BEST ACTION</a:t>
              </a:r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45888F8F-45FB-CDD4-9B90-8BBC4183FA62}"/>
                </a:ext>
              </a:extLst>
            </p:cNvPr>
            <p:cNvSpPr/>
            <p:nvPr/>
          </p:nvSpPr>
          <p:spPr>
            <a:xfrm>
              <a:off x="3159042" y="2243659"/>
              <a:ext cx="1554989" cy="1554990"/>
            </a:xfrm>
            <a:prstGeom prst="ellipse">
              <a:avLst/>
            </a:prstGeom>
            <a:solidFill>
              <a:srgbClr val="E4E3D8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Raleway Medium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Medium"/>
                <a:ea typeface="+mn-ea"/>
                <a:cs typeface="+mn-cs"/>
                <a:sym typeface="Raleway Medium"/>
              </a:endParaRPr>
            </a:p>
          </p:txBody>
        </p:sp>
        <p:sp>
          <p:nvSpPr>
            <p:cNvPr id="14" name="Forge The…">
              <a:extLst>
                <a:ext uri="{FF2B5EF4-FFF2-40B4-BE49-F238E27FC236}">
                  <a16:creationId xmlns:a16="http://schemas.microsoft.com/office/drawing/2014/main" id="{79CEE2DF-A692-9A31-6A66-B15706A3D146}"/>
                </a:ext>
              </a:extLst>
            </p:cNvPr>
            <p:cNvSpPr txBox="1"/>
            <p:nvPr/>
          </p:nvSpPr>
          <p:spPr>
            <a:xfrm>
              <a:off x="3256697" y="2673977"/>
              <a:ext cx="1359680" cy="6943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35719" tIns="35719" rIns="35719" bIns="35719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300" b="0">
                  <a:solidFill>
                    <a:srgbClr val="F4F2EB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Raleway SemiBold" panose="020B0703030101060003" pitchFamily="34" charset="0"/>
                  <a:sym typeface="Raleway ExtraBold"/>
                </a:rPr>
                <a:t>CREATE THE “GOLDEN RECORD”</a:t>
              </a:r>
            </a:p>
          </p:txBody>
        </p:sp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F71433B7-CA6A-3DA8-CCF5-ADE4457CD93C}"/>
                </a:ext>
              </a:extLst>
            </p:cNvPr>
            <p:cNvSpPr/>
            <p:nvPr/>
          </p:nvSpPr>
          <p:spPr>
            <a:xfrm>
              <a:off x="1025728" y="2243659"/>
              <a:ext cx="1554989" cy="1554990"/>
            </a:xfrm>
            <a:prstGeom prst="ellipse">
              <a:avLst/>
            </a:prstGeom>
            <a:solidFill>
              <a:srgbClr val="EBF1F4"/>
            </a:solidFill>
            <a:ln w="3175">
              <a:solidFill>
                <a:srgbClr val="B50707">
                  <a:alpha val="49000"/>
                </a:srgbClr>
              </a:solidFill>
              <a:prstDash val="sysDash"/>
              <a:miter lim="400000"/>
            </a:ln>
          </p:spPr>
          <p:txBody>
            <a:bodyPr lIns="35719" tIns="35719" rIns="35719" bIns="35719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Raleway Medium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Medium"/>
                <a:ea typeface="+mn-ea"/>
                <a:cs typeface="+mn-cs"/>
                <a:sym typeface="Raleway Medium"/>
              </a:endParaRPr>
            </a:p>
          </p:txBody>
        </p:sp>
        <p:sp>
          <p:nvSpPr>
            <p:cNvPr id="16" name="Connect The  Data. All Of It.">
              <a:extLst>
                <a:ext uri="{FF2B5EF4-FFF2-40B4-BE49-F238E27FC236}">
                  <a16:creationId xmlns:a16="http://schemas.microsoft.com/office/drawing/2014/main" id="{0766E55A-7929-5DF0-BD6E-C80F8F2C58A0}"/>
                </a:ext>
              </a:extLst>
            </p:cNvPr>
            <p:cNvSpPr txBox="1"/>
            <p:nvPr/>
          </p:nvSpPr>
          <p:spPr>
            <a:xfrm>
              <a:off x="1074556" y="2813966"/>
              <a:ext cx="1457334" cy="414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35719" tIns="35719" rIns="35719" bIns="35719" anchor="ctr"/>
            <a:lstStyle/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300" b="0">
                  <a:solidFill>
                    <a:srgbClr val="F4F2EB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Raleway SemiBold" panose="020B0703030101060003" pitchFamily="34" charset="0"/>
                  <a:sym typeface="Raleway ExtraBold"/>
                </a:rPr>
                <a:t>CONNECT</a:t>
              </a:r>
            </a:p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300" b="0">
                  <a:solidFill>
                    <a:srgbClr val="F4F2EB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Raleway SemiBold" panose="020B0703030101060003" pitchFamily="34" charset="0"/>
                  <a:sym typeface="Raleway ExtraBold"/>
                </a:rPr>
                <a:t>THE DATA.</a:t>
              </a:r>
            </a:p>
            <a:p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300" b="0">
                  <a:solidFill>
                    <a:srgbClr val="F4F2EB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Raleway SemiBold" panose="020B0703030101060003" pitchFamily="34" charset="0"/>
                  <a:sym typeface="Raleway ExtraBold"/>
                </a:rPr>
                <a:t>ALL OF IT.</a:t>
              </a:r>
            </a:p>
          </p:txBody>
        </p:sp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A45F7487-7449-A2DD-A526-815FED9620C6}"/>
                </a:ext>
              </a:extLst>
            </p:cNvPr>
            <p:cNvSpPr/>
            <p:nvPr/>
          </p:nvSpPr>
          <p:spPr>
            <a:xfrm>
              <a:off x="7425206" y="2243659"/>
              <a:ext cx="1554989" cy="1554990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Raleway Medium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/>
                <a:ea typeface="+mn-ea"/>
                <a:cs typeface="+mn-cs"/>
                <a:sym typeface="Raleway Medium"/>
              </a:endParaRPr>
            </a:p>
          </p:txBody>
        </p:sp>
        <p:sp>
          <p:nvSpPr>
            <p:cNvPr id="18" name="Intelligently Orchestrate…">
              <a:extLst>
                <a:ext uri="{FF2B5EF4-FFF2-40B4-BE49-F238E27FC236}">
                  <a16:creationId xmlns:a16="http://schemas.microsoft.com/office/drawing/2014/main" id="{319426E1-5600-CEE1-DF68-CE8D71F6DB5B}"/>
                </a:ext>
              </a:extLst>
            </p:cNvPr>
            <p:cNvSpPr txBox="1"/>
            <p:nvPr/>
          </p:nvSpPr>
          <p:spPr>
            <a:xfrm>
              <a:off x="7474033" y="2726729"/>
              <a:ext cx="1457335" cy="5888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35719" tIns="35719" rIns="35719" bIns="35719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SemiBold" panose="020B0703030101060003" pitchFamily="34" charset="0"/>
                  <a:ea typeface="+mn-ea"/>
                  <a:cs typeface="+mn-cs"/>
                  <a:sym typeface="Raleway ExtraBold"/>
                </a:rPr>
                <a:t>INTELLIGENTLY ORCHESTRATE INTERACTIONS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20B0703030101060003" pitchFamily="34" charset="0"/>
                <a:ea typeface="+mn-ea"/>
                <a:cs typeface="+mn-cs"/>
                <a:sym typeface="Raleway ExtraBold"/>
              </a:endParaRPr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6C154BF7-D467-A897-DF65-7818005F0175}"/>
                </a:ext>
              </a:extLst>
            </p:cNvPr>
            <p:cNvSpPr/>
            <p:nvPr/>
          </p:nvSpPr>
          <p:spPr>
            <a:xfrm>
              <a:off x="9558520" y="2243659"/>
              <a:ext cx="1554989" cy="1554990"/>
            </a:xfrm>
            <a:prstGeom prst="ellipse">
              <a:avLst/>
            </a:prstGeom>
            <a:solidFill>
              <a:schemeClr val="tx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Raleway Medium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Medium"/>
                <a:ea typeface="+mn-ea"/>
                <a:cs typeface="+mn-cs"/>
                <a:sym typeface="Raleway Medium"/>
              </a:endParaRPr>
            </a:p>
          </p:txBody>
        </p:sp>
        <p:sp>
          <p:nvSpPr>
            <p:cNvPr id="21" name="Deliver The…">
              <a:extLst>
                <a:ext uri="{FF2B5EF4-FFF2-40B4-BE49-F238E27FC236}">
                  <a16:creationId xmlns:a16="http://schemas.microsoft.com/office/drawing/2014/main" id="{9A8D19F0-1243-F077-8D0F-B8115833A4D3}"/>
                </a:ext>
              </a:extLst>
            </p:cNvPr>
            <p:cNvSpPr txBox="1"/>
            <p:nvPr/>
          </p:nvSpPr>
          <p:spPr>
            <a:xfrm>
              <a:off x="9656174" y="2639492"/>
              <a:ext cx="1359680" cy="7633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lIns="35719" tIns="35719" rIns="35719" bIns="35719" anchor="ctr"/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SemiBold" panose="020B0703030101060003" pitchFamily="34" charset="0"/>
                  <a:ea typeface="+mn-ea"/>
                  <a:cs typeface="+mn-cs"/>
                  <a:sym typeface="Raleway ExtraBold"/>
                </a:rPr>
                <a:t>DELIVER COMPELLING MARKETING</a:t>
              </a:r>
            </a:p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SemiBold" panose="020B0703030101060003" pitchFamily="34" charset="0"/>
                  <a:ea typeface="+mn-ea"/>
                  <a:cs typeface="+mn-cs"/>
                  <a:sym typeface="Raleway ExtraBold"/>
                </a:rPr>
                <a:t>MOMENTS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 panose="020B0703030101060003" pitchFamily="34" charset="0"/>
                <a:ea typeface="+mn-ea"/>
                <a:cs typeface="+mn-cs"/>
                <a:sym typeface="Raleway ExtraBold"/>
              </a:endParaRPr>
            </a:p>
          </p:txBody>
        </p:sp>
        <p:sp>
          <p:nvSpPr>
            <p:cNvPr id="22" name="Arc 5">
              <a:extLst>
                <a:ext uri="{FF2B5EF4-FFF2-40B4-BE49-F238E27FC236}">
                  <a16:creationId xmlns:a16="http://schemas.microsoft.com/office/drawing/2014/main" id="{B583130A-CB8C-F420-4C12-F572B2E5A6F9}"/>
                </a:ext>
              </a:extLst>
            </p:cNvPr>
            <p:cNvSpPr/>
            <p:nvPr/>
          </p:nvSpPr>
          <p:spPr>
            <a:xfrm rot="10380000" flipH="1">
              <a:off x="3158605" y="2041004"/>
              <a:ext cx="1693471" cy="101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36" extrusionOk="0">
                  <a:moveTo>
                    <a:pt x="21399" y="0"/>
                  </a:moveTo>
                  <a:lnTo>
                    <a:pt x="21399" y="0"/>
                  </a:lnTo>
                  <a:cubicBezTo>
                    <a:pt x="21600" y="11497"/>
                    <a:pt x="16207" y="21090"/>
                    <a:pt x="9354" y="21427"/>
                  </a:cubicBezTo>
                  <a:cubicBezTo>
                    <a:pt x="5831" y="21600"/>
                    <a:pt x="2430" y="19253"/>
                    <a:pt x="0" y="14972"/>
                  </a:cubicBezTo>
                </a:path>
              </a:pathLst>
            </a:custGeom>
            <a:ln w="44450">
              <a:solidFill>
                <a:srgbClr val="A62419"/>
              </a:solidFill>
              <a:prstDash val="sysDot"/>
              <a:miter lim="400000"/>
              <a:headEnd type="arrow"/>
            </a:ln>
          </p:spPr>
          <p:txBody>
            <a:bodyPr tIns="45720" bIns="45720"/>
            <a:lstStyle/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0">
                  <a:solidFill>
                    <a:srgbClr val="A62419"/>
                  </a:solidFill>
                </a:defRPr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Raleway"/>
                <a:ea typeface="+mn-ea"/>
                <a:cs typeface="+mn-cs"/>
                <a:sym typeface="Raleway"/>
              </a:endParaRPr>
            </a:p>
          </p:txBody>
        </p:sp>
        <p:sp>
          <p:nvSpPr>
            <p:cNvPr id="23" name="Arc 5">
              <a:extLst>
                <a:ext uri="{FF2B5EF4-FFF2-40B4-BE49-F238E27FC236}">
                  <a16:creationId xmlns:a16="http://schemas.microsoft.com/office/drawing/2014/main" id="{066218FC-4DFA-8975-6DD2-1B483D0495C3}"/>
                </a:ext>
              </a:extLst>
            </p:cNvPr>
            <p:cNvSpPr/>
            <p:nvPr/>
          </p:nvSpPr>
          <p:spPr>
            <a:xfrm>
              <a:off x="1091285" y="2971531"/>
              <a:ext cx="1693471" cy="101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36" extrusionOk="0">
                  <a:moveTo>
                    <a:pt x="21399" y="0"/>
                  </a:moveTo>
                  <a:lnTo>
                    <a:pt x="21399" y="0"/>
                  </a:lnTo>
                  <a:cubicBezTo>
                    <a:pt x="21600" y="11497"/>
                    <a:pt x="16207" y="21090"/>
                    <a:pt x="9354" y="21427"/>
                  </a:cubicBezTo>
                  <a:cubicBezTo>
                    <a:pt x="5831" y="21600"/>
                    <a:pt x="2430" y="19253"/>
                    <a:pt x="0" y="14972"/>
                  </a:cubicBezTo>
                </a:path>
              </a:pathLst>
            </a:custGeom>
            <a:ln w="44450">
              <a:solidFill>
                <a:srgbClr val="A62419"/>
              </a:solidFill>
              <a:prstDash val="sysDot"/>
              <a:miter lim="400000"/>
              <a:headEnd type="arrow"/>
            </a:ln>
          </p:spPr>
          <p:txBody>
            <a:bodyPr tIns="45720" bIns="45720"/>
            <a:lstStyle/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0">
                  <a:solidFill>
                    <a:srgbClr val="A62419"/>
                  </a:solidFill>
                </a:defRPr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Raleway"/>
                <a:ea typeface="+mn-ea"/>
                <a:cs typeface="+mn-cs"/>
                <a:sym typeface="Raleway"/>
              </a:endParaRPr>
            </a:p>
          </p:txBody>
        </p:sp>
        <p:sp>
          <p:nvSpPr>
            <p:cNvPr id="24" name="Arc 5">
              <a:extLst>
                <a:ext uri="{FF2B5EF4-FFF2-40B4-BE49-F238E27FC236}">
                  <a16:creationId xmlns:a16="http://schemas.microsoft.com/office/drawing/2014/main" id="{2D9683B5-D36F-3CCC-0865-D0F13C5B42B2}"/>
                </a:ext>
              </a:extLst>
            </p:cNvPr>
            <p:cNvSpPr/>
            <p:nvPr/>
          </p:nvSpPr>
          <p:spPr>
            <a:xfrm>
              <a:off x="9616529" y="2971531"/>
              <a:ext cx="1693471" cy="101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36" extrusionOk="0">
                  <a:moveTo>
                    <a:pt x="21399" y="0"/>
                  </a:moveTo>
                  <a:lnTo>
                    <a:pt x="21399" y="0"/>
                  </a:lnTo>
                  <a:cubicBezTo>
                    <a:pt x="21600" y="11497"/>
                    <a:pt x="16207" y="21090"/>
                    <a:pt x="9354" y="21427"/>
                  </a:cubicBezTo>
                  <a:cubicBezTo>
                    <a:pt x="5831" y="21600"/>
                    <a:pt x="2430" y="19253"/>
                    <a:pt x="0" y="14972"/>
                  </a:cubicBezTo>
                </a:path>
              </a:pathLst>
            </a:custGeom>
            <a:ln w="44450">
              <a:solidFill>
                <a:srgbClr val="A62419"/>
              </a:solidFill>
              <a:prstDash val="sysDot"/>
              <a:miter lim="400000"/>
              <a:headEnd type="arrow"/>
            </a:ln>
          </p:spPr>
          <p:txBody>
            <a:bodyPr tIns="45720" bIns="45720"/>
            <a:lstStyle/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0">
                  <a:solidFill>
                    <a:srgbClr val="A62419"/>
                  </a:solidFill>
                </a:defRPr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Raleway"/>
                <a:ea typeface="+mn-ea"/>
                <a:cs typeface="+mn-cs"/>
                <a:sym typeface="Raleway"/>
              </a:endParaRPr>
            </a:p>
          </p:txBody>
        </p:sp>
        <p:sp>
          <p:nvSpPr>
            <p:cNvPr id="25" name="Arc 5">
              <a:extLst>
                <a:ext uri="{FF2B5EF4-FFF2-40B4-BE49-F238E27FC236}">
                  <a16:creationId xmlns:a16="http://schemas.microsoft.com/office/drawing/2014/main" id="{D570F1B6-6BFD-B03D-F832-31662E67AA9F}"/>
                </a:ext>
              </a:extLst>
            </p:cNvPr>
            <p:cNvSpPr/>
            <p:nvPr/>
          </p:nvSpPr>
          <p:spPr>
            <a:xfrm rot="10380000" flipH="1">
              <a:off x="7417620" y="2041004"/>
              <a:ext cx="1693471" cy="101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36" extrusionOk="0">
                  <a:moveTo>
                    <a:pt x="21399" y="0"/>
                  </a:moveTo>
                  <a:lnTo>
                    <a:pt x="21399" y="0"/>
                  </a:lnTo>
                  <a:cubicBezTo>
                    <a:pt x="21600" y="11497"/>
                    <a:pt x="16207" y="21090"/>
                    <a:pt x="9354" y="21427"/>
                  </a:cubicBezTo>
                  <a:cubicBezTo>
                    <a:pt x="5831" y="21600"/>
                    <a:pt x="2430" y="19253"/>
                    <a:pt x="0" y="14972"/>
                  </a:cubicBezTo>
                </a:path>
              </a:pathLst>
            </a:custGeom>
            <a:ln w="44450">
              <a:solidFill>
                <a:srgbClr val="A62419"/>
              </a:solidFill>
              <a:prstDash val="sysDot"/>
              <a:miter lim="400000"/>
              <a:headEnd type="arrow"/>
            </a:ln>
          </p:spPr>
          <p:txBody>
            <a:bodyPr tIns="45720" bIns="45720"/>
            <a:lstStyle/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0">
                  <a:solidFill>
                    <a:srgbClr val="A62419"/>
                  </a:solidFill>
                </a:defRPr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A62419"/>
                </a:solidFill>
                <a:effectLst/>
                <a:uLnTx/>
                <a:uFillTx/>
                <a:latin typeface="Raleway"/>
                <a:ea typeface="+mn-ea"/>
                <a:cs typeface="+mn-cs"/>
                <a:sym typeface="Raleway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102E82-A1BA-AF52-06ED-9CBBFA57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32" y="474702"/>
            <a:ext cx="11779868" cy="972261"/>
          </a:xfrm>
        </p:spPr>
        <p:txBody>
          <a:bodyPr/>
          <a:lstStyle/>
          <a:p>
            <a:r>
              <a:rPr lang="en-GB" dirty="0"/>
              <a:t>We know what it takes to create perfect customer experiences</a:t>
            </a:r>
          </a:p>
        </p:txBody>
      </p:sp>
    </p:spTree>
    <p:extLst>
      <p:ext uri="{BB962C8B-B14F-4D97-AF65-F5344CB8AC3E}">
        <p14:creationId xmlns:p14="http://schemas.microsoft.com/office/powerpoint/2010/main" val="100728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CD0C16-7FF8-F1AC-7EB2-F88B3494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Platform - rg1</a:t>
            </a:r>
          </a:p>
        </p:txBody>
      </p:sp>
    </p:spTree>
    <p:extLst>
      <p:ext uri="{BB962C8B-B14F-4D97-AF65-F5344CB8AC3E}">
        <p14:creationId xmlns:p14="http://schemas.microsoft.com/office/powerpoint/2010/main" val="183516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AA4082-BCC9-673C-F582-ACF18A4E816C}"/>
              </a:ext>
            </a:extLst>
          </p:cNvPr>
          <p:cNvSpPr/>
          <p:nvPr/>
        </p:nvSpPr>
        <p:spPr>
          <a:xfrm>
            <a:off x="116848" y="1212940"/>
            <a:ext cx="11936125" cy="765766"/>
          </a:xfrm>
          <a:prstGeom prst="rect">
            <a:avLst/>
          </a:prstGeom>
          <a:noFill/>
          <a:ln w="12700">
            <a:solidFill>
              <a:srgbClr val="5E5E5E"/>
            </a:solidFill>
            <a:miter lim="400000"/>
          </a:ln>
        </p:spPr>
        <p:txBody>
          <a:bodyPr lIns="71438" tIns="71438" rIns="71438" bIns="71438" anchor="ctr"/>
          <a:lstStyle/>
          <a:p>
            <a:pPr algn="ctr" defTabSz="821532"/>
            <a:endParaRPr lang="en-GB" sz="1600" b="1" dirty="0">
              <a:solidFill>
                <a:srgbClr val="B50707"/>
              </a:solidFill>
              <a:latin typeface="Raleway-Bold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A62419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aleway Black"/>
                <a:ea typeface="Raleway Black"/>
                <a:cs typeface="Raleway Black"/>
                <a:sym typeface="Raleway Black"/>
              </a:rPr>
              <a:t>A single point of operational control for data and CX delivery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aleway Medium"/>
              <a:sym typeface="Raleway Medium"/>
            </a:endParaRPr>
          </a:p>
          <a:p>
            <a:pPr algn="ctr" defTabSz="821532"/>
            <a:endParaRPr lang="en-GB" sz="1600" b="1" dirty="0">
              <a:solidFill>
                <a:srgbClr val="B50707"/>
              </a:solidFill>
              <a:latin typeface="Raleway-Bold"/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6631EF0C-FAD8-0B88-0EFC-8FE937A84427}"/>
              </a:ext>
            </a:extLst>
          </p:cNvPr>
          <p:cNvSpPr/>
          <p:nvPr/>
        </p:nvSpPr>
        <p:spPr>
          <a:xfrm>
            <a:off x="111585" y="2037008"/>
            <a:ext cx="3871503" cy="230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8064"/>
                </a:lnTo>
                <a:lnTo>
                  <a:pt x="10800" y="21600"/>
                </a:lnTo>
                <a:lnTo>
                  <a:pt x="0" y="1806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Black" panose="020B0A03030101060003" pitchFamily="34" charset="0"/>
                <a:sym typeface="Raleway Medium"/>
              </a:rPr>
              <a:t>CUSTOMER</a:t>
            </a: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Black" panose="020B0A03030101060003" pitchFamily="34" charset="0"/>
                <a:sym typeface="Raleway Medium"/>
              </a:rPr>
              <a:t>DATA</a:t>
            </a: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Black" panose="020B0A03030101060003" pitchFamily="34" charset="0"/>
                <a:sym typeface="Raleway Medium"/>
              </a:rPr>
              <a:t>PLATFORM</a:t>
            </a: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8B0D2-3E3A-73F5-AF56-AFFD017251A4}"/>
              </a:ext>
            </a:extLst>
          </p:cNvPr>
          <p:cNvSpPr/>
          <p:nvPr/>
        </p:nvSpPr>
        <p:spPr>
          <a:xfrm>
            <a:off x="114976" y="3187615"/>
            <a:ext cx="3868112" cy="749932"/>
          </a:xfrm>
          <a:prstGeom prst="rect">
            <a:avLst/>
          </a:prstGeom>
          <a:solidFill>
            <a:srgbClr val="B5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1531"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ExtraBold"/>
                <a:sym typeface="Raleway ExtraBold"/>
              </a:rPr>
              <a:t>Automated data quality, identity resolution</a:t>
            </a:r>
          </a:p>
          <a:p>
            <a:pPr algn="ctr" defTabSz="821531"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ExtraBold"/>
                <a:sym typeface="Raleway ExtraBold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sym typeface="Raleway ExtraBold"/>
              </a:rPr>
              <a:t>for every source of customer data. </a:t>
            </a:r>
          </a:p>
          <a:p>
            <a:pPr algn="ctr" defTabSz="821531">
              <a:defRPr/>
            </a:pPr>
            <a:r>
              <a:rPr lang="en-GB" sz="1200" b="1" kern="0" dirty="0">
                <a:solidFill>
                  <a:schemeClr val="bg1"/>
                </a:solidFill>
                <a:latin typeface="Raleway Medium"/>
                <a:sym typeface="Raleway ExtraBold"/>
              </a:rPr>
              <a:t>‘Golden records’,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sym typeface="Raleway ExtraBold"/>
              </a:rPr>
              <a:t>segmented &amp; activated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B0D82F80-05F9-7A99-921A-694233DE0478}"/>
              </a:ext>
            </a:extLst>
          </p:cNvPr>
          <p:cNvSpPr/>
          <p:nvPr/>
        </p:nvSpPr>
        <p:spPr>
          <a:xfrm>
            <a:off x="4152014" y="2032638"/>
            <a:ext cx="3871504" cy="230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8064"/>
                </a:lnTo>
                <a:lnTo>
                  <a:pt x="10800" y="21600"/>
                </a:lnTo>
                <a:lnTo>
                  <a:pt x="0" y="1806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Black" panose="020B0A03030101060003" pitchFamily="34" charset="0"/>
                <a:sym typeface="Raleway Medium"/>
              </a:rPr>
              <a:t>JOURNEY</a:t>
            </a: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Black" panose="020B0A03030101060003" pitchFamily="34" charset="0"/>
                <a:sym typeface="Raleway Medium"/>
              </a:rPr>
              <a:t>ORCHESTRATION</a:t>
            </a: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chemeClr val="bg1"/>
              </a:solidFill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chemeClr val="bg1"/>
              </a:solidFill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1C9CD6-1F1D-4AD5-83A5-CA36CB0F9E73}"/>
              </a:ext>
            </a:extLst>
          </p:cNvPr>
          <p:cNvSpPr/>
          <p:nvPr/>
        </p:nvSpPr>
        <p:spPr>
          <a:xfrm>
            <a:off x="4155405" y="3117711"/>
            <a:ext cx="3871504" cy="519591"/>
          </a:xfrm>
          <a:prstGeom prst="rect">
            <a:avLst/>
          </a:prstGeom>
          <a:solidFill>
            <a:srgbClr val="B5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ExtraBold"/>
                <a:sym typeface="Raleway ExtraBold"/>
              </a:rPr>
              <a:t>Next best offer, action or message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in context &amp; cadence of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/>
                <a:ea typeface="Raleway Medium"/>
                <a:cs typeface="Raleway Medium"/>
                <a:sym typeface="Raleway Medium"/>
              </a:rPr>
              <a:t>campaigns and journeys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tx1"/>
              </a:solidFill>
              <a:latin typeface="Raleway SemiBold" panose="020B0703030101060003" pitchFamily="34" charset="0"/>
            </a:endParaRPr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50F1792B-54BC-8AE6-AA12-2CCBABCD079B}"/>
              </a:ext>
            </a:extLst>
          </p:cNvPr>
          <p:cNvSpPr/>
          <p:nvPr/>
        </p:nvSpPr>
        <p:spPr>
          <a:xfrm>
            <a:off x="8181469" y="2032638"/>
            <a:ext cx="3871504" cy="230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8064"/>
                </a:lnTo>
                <a:lnTo>
                  <a:pt x="10800" y="21600"/>
                </a:lnTo>
                <a:lnTo>
                  <a:pt x="0" y="1806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Black" panose="020B0A03030101060003" pitchFamily="34" charset="0"/>
                <a:sym typeface="Raleway Medium"/>
              </a:rPr>
              <a:t>REAL-TIME</a:t>
            </a: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Raleway Black" panose="020B0A03030101060003" pitchFamily="34" charset="0"/>
                <a:sym typeface="Raleway Medium"/>
              </a:rPr>
              <a:t>INTERACTION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  <a:latin typeface="Raleway Black" panose="020B0A03030101060003" pitchFamily="34" charset="0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489DD1-E5CA-65F2-A6F8-ED1D350EB2A3}"/>
              </a:ext>
            </a:extLst>
          </p:cNvPr>
          <p:cNvSpPr/>
          <p:nvPr/>
        </p:nvSpPr>
        <p:spPr>
          <a:xfrm>
            <a:off x="8181469" y="3443471"/>
            <a:ext cx="3871504" cy="513393"/>
          </a:xfrm>
          <a:prstGeom prst="rect">
            <a:avLst/>
          </a:prstGeom>
          <a:solidFill>
            <a:srgbClr val="B5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  <a:p>
            <a:pPr algn="ctr" hangingPunct="0">
              <a:spcBef>
                <a:spcPts val="400"/>
              </a:spcBef>
              <a:defRPr sz="120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rPr lang="en-GB" sz="1200" b="1" kern="0" dirty="0">
                <a:solidFill>
                  <a:schemeClr val="bg1"/>
                </a:solidFill>
                <a:latin typeface="Raleway ExtraBold"/>
                <a:sym typeface="Raleway ExtraBold"/>
              </a:rPr>
              <a:t>Consistent CX</a:t>
            </a:r>
          </a:p>
          <a:p>
            <a:pPr algn="ctr" hangingPunct="0">
              <a:spcBef>
                <a:spcPts val="400"/>
              </a:spcBef>
              <a:defRPr sz="120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rPr lang="en-GB" sz="1200" kern="0" dirty="0">
                <a:solidFill>
                  <a:schemeClr val="bg1"/>
                </a:solidFill>
                <a:latin typeface="Raleway Medium"/>
                <a:sym typeface="Raleway Medium"/>
              </a:rPr>
              <a:t>across real-time touchpoints</a:t>
            </a:r>
          </a:p>
          <a:p>
            <a:pPr algn="ctr" hangingPunct="0">
              <a:spcBef>
                <a:spcPts val="400"/>
              </a:spcBef>
              <a:defRPr sz="1200">
                <a:solidFill>
                  <a:srgbClr val="A62419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endParaRPr lang="en-GB" sz="1200" kern="0" dirty="0">
              <a:solidFill>
                <a:schemeClr val="bg1"/>
              </a:solidFill>
              <a:latin typeface="Raleway Medium"/>
              <a:sym typeface="Raleway Medium"/>
            </a:endParaRPr>
          </a:p>
          <a:p>
            <a:pPr marL="0" marR="0" lvl="0" indent="0" algn="ctr" defTabSz="821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Black" panose="020B0A03030101060003" pitchFamily="34" charset="0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AE95A-1D2E-065D-A89B-4A0E36989FB9}"/>
              </a:ext>
            </a:extLst>
          </p:cNvPr>
          <p:cNvSpPr/>
          <p:nvPr/>
        </p:nvSpPr>
        <p:spPr>
          <a:xfrm>
            <a:off x="111585" y="4553712"/>
            <a:ext cx="11936125" cy="4206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en-GB" sz="1400" b="1" kern="0" dirty="0">
                <a:solidFill>
                  <a:schemeClr val="tx1"/>
                </a:solidFill>
                <a:latin typeface="Raleway" panose="020B0503030101060003" pitchFamily="34" charset="0"/>
              </a:rPr>
              <a:t>Connectors &amp; API’s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8B3E0-8A9B-E126-EBCB-41286518EE0F}"/>
              </a:ext>
            </a:extLst>
          </p:cNvPr>
          <p:cNvSpPr/>
          <p:nvPr/>
        </p:nvSpPr>
        <p:spPr>
          <a:xfrm>
            <a:off x="111584" y="5157385"/>
            <a:ext cx="11936125" cy="4206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en-GB" sz="1400" b="1" kern="0">
                <a:solidFill>
                  <a:schemeClr val="tx1"/>
                </a:solidFill>
                <a:latin typeface="Raleway" panose="020B0503030101060003" pitchFamily="34" charset="0"/>
              </a:rPr>
              <a:t>AI &amp; Machine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65646-D37C-DFA4-43DF-105730FE424E}"/>
              </a:ext>
            </a:extLst>
          </p:cNvPr>
          <p:cNvSpPr/>
          <p:nvPr/>
        </p:nvSpPr>
        <p:spPr>
          <a:xfrm>
            <a:off x="111583" y="5761058"/>
            <a:ext cx="11936125" cy="4206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en-US" sz="1400" b="1" kern="0" dirty="0">
                <a:solidFill>
                  <a:schemeClr val="tx1"/>
                </a:solidFill>
                <a:latin typeface="Raleway" panose="020B0503030101060003" pitchFamily="34" charset="0"/>
                <a:sym typeface="Raleway Medium"/>
              </a:rPr>
              <a:t>Deployment flexibility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621FC9-54A7-F10F-59D4-87D3ECCF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the rg1 platform</a:t>
            </a:r>
          </a:p>
        </p:txBody>
      </p:sp>
    </p:spTree>
    <p:extLst>
      <p:ext uri="{BB962C8B-B14F-4D97-AF65-F5344CB8AC3E}">
        <p14:creationId xmlns:p14="http://schemas.microsoft.com/office/powerpoint/2010/main" val="117283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87DE-39EF-50B3-52CB-B241D635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same three core capabilities flexibly deployed</a:t>
            </a:r>
          </a:p>
        </p:txBody>
      </p:sp>
      <p:pic>
        <p:nvPicPr>
          <p:cNvPr id="5" name="Graphic 4" descr="Single gear outline">
            <a:extLst>
              <a:ext uri="{FF2B5EF4-FFF2-40B4-BE49-F238E27FC236}">
                <a16:creationId xmlns:a16="http://schemas.microsoft.com/office/drawing/2014/main" id="{7DB02874-86AB-ED2C-2F31-A36B8D4A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5131" y="1110351"/>
            <a:ext cx="914400" cy="914400"/>
          </a:xfrm>
          <a:prstGeom prst="rect">
            <a:avLst/>
          </a:prstGeom>
        </p:spPr>
      </p:pic>
      <p:pic>
        <p:nvPicPr>
          <p:cNvPr id="7" name="Graphic 6" descr="Cloud outline">
            <a:extLst>
              <a:ext uri="{FF2B5EF4-FFF2-40B4-BE49-F238E27FC236}">
                <a16:creationId xmlns:a16="http://schemas.microsoft.com/office/drawing/2014/main" id="{E86FB9AD-A7C6-8D78-0EA3-F8DD8344E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6170" y="1110351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F82401-D883-DE89-35FE-44F1A2158F6E}"/>
              </a:ext>
            </a:extLst>
          </p:cNvPr>
          <p:cNvSpPr/>
          <p:nvPr/>
        </p:nvSpPr>
        <p:spPr>
          <a:xfrm>
            <a:off x="521682" y="1147313"/>
            <a:ext cx="4563376" cy="549847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7A2AFA-2B17-3844-58BA-C25910FBE10B}"/>
              </a:ext>
            </a:extLst>
          </p:cNvPr>
          <p:cNvSpPr/>
          <p:nvPr/>
        </p:nvSpPr>
        <p:spPr>
          <a:xfrm>
            <a:off x="6000643" y="1143863"/>
            <a:ext cx="4563376" cy="549847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CDC9FD-4013-CD33-0F03-84BB7FDE5A35}"/>
              </a:ext>
            </a:extLst>
          </p:cNvPr>
          <p:cNvSpPr txBox="1"/>
          <p:nvPr/>
        </p:nvSpPr>
        <p:spPr>
          <a:xfrm>
            <a:off x="1949611" y="1827081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Choose </a:t>
            </a:r>
            <a:r>
              <a:rPr lang="en-GB" b="1" dirty="0">
                <a:solidFill>
                  <a:schemeClr val="tx2"/>
                </a:solidFill>
              </a:rPr>
              <a:t>Cloud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856088-41EE-7B13-20B5-E946DD5F4AF7}"/>
              </a:ext>
            </a:extLst>
          </p:cNvPr>
          <p:cNvSpPr txBox="1"/>
          <p:nvPr/>
        </p:nvSpPr>
        <p:spPr>
          <a:xfrm>
            <a:off x="587470" y="2573019"/>
            <a:ext cx="44318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When you’d like Redpoint to: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take care of your data for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maintain an accurate and up-to-date ‘single customer view’ on your behalf</a:t>
            </a:r>
          </a:p>
          <a:p>
            <a:r>
              <a:rPr lang="en-GB" sz="16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provide your marketers with easy access for selection and activation and, optionally:</a:t>
            </a:r>
          </a:p>
          <a:p>
            <a:endParaRPr lang="en-GB" sz="1600" dirty="0"/>
          </a:p>
          <a:p>
            <a:pPr lvl="1"/>
            <a:r>
              <a:rPr lang="en-GB" sz="1600" dirty="0"/>
              <a:t>- journey orchestration</a:t>
            </a:r>
          </a:p>
          <a:p>
            <a:pPr lvl="1"/>
            <a:r>
              <a:rPr lang="en-GB" sz="1600" dirty="0"/>
              <a:t>- real-time personalisation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AC5C9-D6CA-5B74-599D-41713D29B619}"/>
              </a:ext>
            </a:extLst>
          </p:cNvPr>
          <p:cNvSpPr txBox="1"/>
          <p:nvPr/>
        </p:nvSpPr>
        <p:spPr>
          <a:xfrm>
            <a:off x="6536997" y="1827081"/>
            <a:ext cx="3490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Choose </a:t>
            </a:r>
            <a:r>
              <a:rPr lang="en-GB" b="1" dirty="0">
                <a:solidFill>
                  <a:schemeClr val="tx2"/>
                </a:solidFill>
              </a:rPr>
              <a:t>Flex</a:t>
            </a:r>
          </a:p>
          <a:p>
            <a:pPr algn="ctr"/>
            <a:r>
              <a:rPr lang="en-GB" sz="1100" dirty="0"/>
              <a:t>(Redpoint’s private cloud &amp; on-premise option)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2C77E3-6C33-89CB-BD59-B409CCFD4D53}"/>
              </a:ext>
            </a:extLst>
          </p:cNvPr>
          <p:cNvSpPr txBox="1"/>
          <p:nvPr/>
        </p:nvSpPr>
        <p:spPr>
          <a:xfrm>
            <a:off x="6066431" y="2573019"/>
            <a:ext cx="44318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When: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you need to keep your data inside your own firewalls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you (or your implementation partner) want to have total, hands-on control of data engineering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when your data (and business requirements) may be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when self-sufficiency may be a goal</a:t>
            </a:r>
            <a:endParaRPr lang="en-GB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7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F35973-038B-8C7E-CC08-46CBD8675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592" y="1217385"/>
            <a:ext cx="3434432" cy="4423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05EB5A-4DBE-4D93-1DE3-9E755E16C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765" y="1448124"/>
            <a:ext cx="3579664" cy="46131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FAF52A3-8197-DC0B-1ACD-1C4AF2BFCEA6}"/>
              </a:ext>
            </a:extLst>
          </p:cNvPr>
          <p:cNvSpPr txBox="1">
            <a:spLocks/>
          </p:cNvSpPr>
          <p:nvPr/>
        </p:nvSpPr>
        <p:spPr>
          <a:xfrm>
            <a:off x="415460" y="361063"/>
            <a:ext cx="10935261" cy="97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GB" sz="3198" dirty="0"/>
              <a:t>Supported connectors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8EDFD0-7E1B-3341-EECA-C678CB216F17}"/>
              </a:ext>
            </a:extLst>
          </p:cNvPr>
          <p:cNvSpPr txBox="1">
            <a:spLocks/>
          </p:cNvSpPr>
          <p:nvPr/>
        </p:nvSpPr>
        <p:spPr>
          <a:xfrm>
            <a:off x="415460" y="960750"/>
            <a:ext cx="7013259" cy="13986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8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2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999"/>
              <a:t>Redpoint provides over 100 ‘no code’ connectors for leading MarTech, AdTech and adjacent technologies:</a:t>
            </a:r>
          </a:p>
          <a:p>
            <a:pPr marL="0" indent="0">
              <a:buNone/>
            </a:pPr>
            <a:endParaRPr lang="en-GB" sz="100"/>
          </a:p>
          <a:p>
            <a:pPr marL="0" indent="0">
              <a:buNone/>
            </a:pPr>
            <a:r>
              <a:rPr lang="en-GB" sz="1999"/>
              <a:t>Examples  include:</a:t>
            </a:r>
          </a:p>
          <a:p>
            <a:pPr marL="0" indent="0">
              <a:buNone/>
            </a:pPr>
            <a:endParaRPr lang="en-GB" sz="100"/>
          </a:p>
          <a:p>
            <a:pPr marL="0" indent="0">
              <a:buNone/>
            </a:pPr>
            <a:endParaRPr lang="en-GB" sz="1999"/>
          </a:p>
          <a:p>
            <a:endParaRPr lang="en-GB" sz="1999"/>
          </a:p>
          <a:p>
            <a:pPr marL="0" indent="0">
              <a:buNone/>
            </a:pPr>
            <a:endParaRPr lang="en-GB" sz="1999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A96A68-6A65-4499-309C-C3E738B112EC}"/>
              </a:ext>
            </a:extLst>
          </p:cNvPr>
          <p:cNvSpPr txBox="1">
            <a:spLocks/>
          </p:cNvSpPr>
          <p:nvPr/>
        </p:nvSpPr>
        <p:spPr>
          <a:xfrm>
            <a:off x="425846" y="2348856"/>
            <a:ext cx="2807405" cy="461318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8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2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"/>
          </a:p>
          <a:p>
            <a:r>
              <a:rPr lang="en-GB" sz="1399"/>
              <a:t>Salesforce Marketing Cloud</a:t>
            </a:r>
          </a:p>
          <a:p>
            <a:r>
              <a:rPr lang="en-GB" sz="1399"/>
              <a:t>Salesforce CRM</a:t>
            </a:r>
          </a:p>
          <a:p>
            <a:r>
              <a:rPr lang="en-GB" sz="1399"/>
              <a:t>SendGrid</a:t>
            </a:r>
          </a:p>
          <a:p>
            <a:r>
              <a:rPr lang="en-GB" sz="1399"/>
              <a:t>Twilio</a:t>
            </a:r>
          </a:p>
          <a:p>
            <a:r>
              <a:rPr lang="en-GB" sz="1399"/>
              <a:t>Airship</a:t>
            </a:r>
          </a:p>
          <a:p>
            <a:r>
              <a:rPr lang="en-GB" sz="1399"/>
              <a:t>Amazon SES</a:t>
            </a:r>
          </a:p>
          <a:p>
            <a:r>
              <a:rPr lang="en-GB" sz="1399"/>
              <a:t>Facebook</a:t>
            </a:r>
          </a:p>
          <a:p>
            <a:r>
              <a:rPr lang="en-GB" sz="1399"/>
              <a:t>Instagram</a:t>
            </a:r>
          </a:p>
          <a:p>
            <a:r>
              <a:rPr lang="en-GB" sz="1399"/>
              <a:t>Twitter</a:t>
            </a:r>
          </a:p>
          <a:p>
            <a:r>
              <a:rPr lang="en-GB" sz="1399"/>
              <a:t>Google Ads</a:t>
            </a:r>
          </a:p>
          <a:p>
            <a:r>
              <a:rPr lang="en-GB" sz="1399"/>
              <a:t>YouTube</a:t>
            </a:r>
          </a:p>
          <a:p>
            <a:r>
              <a:rPr lang="en-GB" sz="1399"/>
              <a:t>Microsoft Dynamics</a:t>
            </a:r>
          </a:p>
          <a:p>
            <a:pPr marL="0" indent="0">
              <a:buNone/>
            </a:pPr>
            <a:endParaRPr lang="en-GB" sz="1999"/>
          </a:p>
          <a:p>
            <a:endParaRPr lang="en-GB" sz="1999"/>
          </a:p>
          <a:p>
            <a:pPr marL="0" indent="0">
              <a:buNone/>
            </a:pPr>
            <a:endParaRPr lang="en-GB" sz="1999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8E7500-92C3-9615-D13B-1BE7E88194F9}"/>
              </a:ext>
            </a:extLst>
          </p:cNvPr>
          <p:cNvSpPr txBox="1">
            <a:spLocks/>
          </p:cNvSpPr>
          <p:nvPr/>
        </p:nvSpPr>
        <p:spPr>
          <a:xfrm>
            <a:off x="3492874" y="2348856"/>
            <a:ext cx="2807405" cy="461318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8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2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aleway Medium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"/>
          </a:p>
          <a:p>
            <a:r>
              <a:rPr lang="en-GB" sz="1399"/>
              <a:t>Oracle Responsys</a:t>
            </a:r>
          </a:p>
          <a:p>
            <a:r>
              <a:rPr lang="en-GB" sz="1399"/>
              <a:t>Google Big Table</a:t>
            </a:r>
          </a:p>
          <a:p>
            <a:r>
              <a:rPr lang="en-GB" sz="1399"/>
              <a:t>Amazon S3</a:t>
            </a:r>
          </a:p>
          <a:p>
            <a:r>
              <a:rPr lang="en-GB" sz="1399"/>
              <a:t>Apache Kafka</a:t>
            </a:r>
          </a:p>
          <a:p>
            <a:r>
              <a:rPr lang="en-GB" sz="1399"/>
              <a:t>Amazon SQS</a:t>
            </a:r>
          </a:p>
          <a:p>
            <a:r>
              <a:rPr lang="en-GB" sz="1399"/>
              <a:t>Acoustic</a:t>
            </a:r>
          </a:p>
          <a:p>
            <a:r>
              <a:rPr lang="en-GB" sz="1399"/>
              <a:t>Google Analytics</a:t>
            </a:r>
          </a:p>
          <a:p>
            <a:r>
              <a:rPr lang="en-GB" sz="1399"/>
              <a:t>Braze</a:t>
            </a:r>
          </a:p>
          <a:p>
            <a:r>
              <a:rPr lang="en-GB" sz="1399"/>
              <a:t>Vibes</a:t>
            </a:r>
          </a:p>
          <a:p>
            <a:r>
              <a:rPr lang="en-GB" sz="1399"/>
              <a:t>Survey Monkey</a:t>
            </a:r>
          </a:p>
          <a:p>
            <a:r>
              <a:rPr lang="en-GB" sz="1399"/>
              <a:t>Live Ramp</a:t>
            </a:r>
          </a:p>
          <a:p>
            <a:r>
              <a:rPr lang="en-GB" sz="1399"/>
              <a:t>And many more…</a:t>
            </a:r>
          </a:p>
          <a:p>
            <a:pPr marL="0" indent="0">
              <a:buNone/>
            </a:pPr>
            <a:endParaRPr lang="en-GB" sz="1999"/>
          </a:p>
          <a:p>
            <a:endParaRPr lang="en-GB" sz="1999"/>
          </a:p>
          <a:p>
            <a:pPr marL="0" indent="0">
              <a:buNone/>
            </a:pPr>
            <a:endParaRPr lang="en-GB" sz="1999"/>
          </a:p>
        </p:txBody>
      </p:sp>
    </p:spTree>
    <p:extLst>
      <p:ext uri="{BB962C8B-B14F-4D97-AF65-F5344CB8AC3E}">
        <p14:creationId xmlns:p14="http://schemas.microsoft.com/office/powerpoint/2010/main" val="28674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B50707"/>
      </a:dk2>
      <a:lt2>
        <a:srgbClr val="A7A8A9"/>
      </a:lt2>
      <a:accent1>
        <a:srgbClr val="5E5E5E"/>
      </a:accent1>
      <a:accent2>
        <a:srgbClr val="BED131"/>
      </a:accent2>
      <a:accent3>
        <a:srgbClr val="0099CC"/>
      </a:accent3>
      <a:accent4>
        <a:srgbClr val="603F99"/>
      </a:accent4>
      <a:accent5>
        <a:srgbClr val="FEBD3B"/>
      </a:accent5>
      <a:accent6>
        <a:srgbClr val="DB2828"/>
      </a:accent6>
      <a:hlink>
        <a:srgbClr val="DB2828"/>
      </a:hlink>
      <a:folHlink>
        <a:srgbClr val="BED131"/>
      </a:folHlink>
    </a:clrScheme>
    <a:fontScheme name="Redpoint - Raleway - Default">
      <a:majorFont>
        <a:latin typeface="Raleway"/>
        <a:ea typeface=""/>
        <a:cs typeface=""/>
      </a:majorFont>
      <a:minorFont>
        <a:latin typeface="Ralewa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Redpoint Global Template_03172023" id="{921CCDAA-719A-4F51-B472-41D1474E06CC}" vid="{8EC8D4AC-1763-4AEB-A22C-FFEF08CD72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68791D8026794FBD664DEEC4882CE4" ma:contentTypeVersion="7" ma:contentTypeDescription="Create a new document." ma:contentTypeScope="" ma:versionID="754bd9557edf3be23f2419b8b2337492">
  <xsd:schema xmlns:xsd="http://www.w3.org/2001/XMLSchema" xmlns:xs="http://www.w3.org/2001/XMLSchema" xmlns:p="http://schemas.microsoft.com/office/2006/metadata/properties" xmlns:ns2="86d2f8b9-3799-4e7b-9b3f-2d68f7061282" xmlns:ns3="1d4bf09f-8d40-4083-8f8e-9daacdddbf27" targetNamespace="http://schemas.microsoft.com/office/2006/metadata/properties" ma:root="true" ma:fieldsID="fefc1c5d607a0cdc1dc3d33bbd27e295" ns2:_="" ns3:_="">
    <xsd:import namespace="86d2f8b9-3799-4e7b-9b3f-2d68f7061282"/>
    <xsd:import namespace="1d4bf09f-8d40-4083-8f8e-9daacdddbf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2f8b9-3799-4e7b-9b3f-2d68f7061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bf09f-8d40-4083-8f8e-9daacdddbf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B2E8D2-FBE0-46DA-9AB0-8366DE882F0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05DD47-7B38-41E3-89C7-DDB00F8B8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d2f8b9-3799-4e7b-9b3f-2d68f7061282"/>
    <ds:schemaRef ds:uri="1d4bf09f-8d40-4083-8f8e-9daacdddbf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137DB5-D293-4E89-8839-8E8E03B50A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2938</TotalTime>
  <Words>733</Words>
  <Application>Microsoft Office PowerPoint</Application>
  <PresentationFormat>Widescreen</PresentationFormat>
  <Paragraphs>273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Brands with a variety of challenges …</vt:lpstr>
      <vt:lpstr>Redpoint is uniquely qualified to address these challenges</vt:lpstr>
      <vt:lpstr>We know what it takes to create perfect customer experiences</vt:lpstr>
      <vt:lpstr>Our Platform - rg1</vt:lpstr>
      <vt:lpstr>Introducing the rg1 platform</vt:lpstr>
      <vt:lpstr>The same three core capabilities flexibly deployed</vt:lpstr>
      <vt:lpstr>PowerPoint Presentation</vt:lpstr>
      <vt:lpstr>rg1 logical architecture</vt:lpstr>
      <vt:lpstr>What The Analysts Say</vt:lpstr>
      <vt:lpstr>The experts choose Redpoint</vt:lpstr>
      <vt:lpstr>The experts choose Redpoint</vt:lpstr>
      <vt:lpstr>High ratings all around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Finch</dc:creator>
  <cp:lastModifiedBy>Jane Finch</cp:lastModifiedBy>
  <cp:revision>4</cp:revision>
  <dcterms:created xsi:type="dcterms:W3CDTF">2023-08-08T16:46:46Z</dcterms:created>
  <dcterms:modified xsi:type="dcterms:W3CDTF">2023-11-06T20:08:03Z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0x0101007B68791D8026794FBD664DEEC4882CE4</vt:lpwstr>
  </property>
</Properties>
</file>